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3867" r:id="rId2"/>
    <p:sldMasterId id="2147483976" r:id="rId3"/>
  </p:sldMasterIdLst>
  <p:sldIdLst>
    <p:sldId id="272" r:id="rId4"/>
    <p:sldId id="279" r:id="rId5"/>
    <p:sldId id="291" r:id="rId6"/>
    <p:sldId id="293" r:id="rId7"/>
    <p:sldId id="280" r:id="rId8"/>
    <p:sldId id="297" r:id="rId9"/>
    <p:sldId id="298" r:id="rId10"/>
    <p:sldId id="299" r:id="rId11"/>
    <p:sldId id="296" r:id="rId12"/>
    <p:sldId id="276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5A3E"/>
    <a:srgbClr val="8AD7F8"/>
    <a:srgbClr val="0F6FC6"/>
    <a:srgbClr val="1FB287"/>
    <a:srgbClr val="0092DF"/>
    <a:srgbClr val="F8F763"/>
    <a:srgbClr val="08A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pPr>
            <a:r>
              <a:rPr lang="ru-RU" sz="1400" b="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Распределение по длительности незанятости</a:t>
            </a:r>
          </a:p>
        </c:rich>
      </c:tx>
      <c:layout>
        <c:manualLayout>
          <c:xMode val="edge"/>
          <c:yMode val="edge"/>
          <c:x val="0.1427292405680157"/>
          <c:y val="1.280280033381320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335393802795699"/>
          <c:y val="0.17835381078632812"/>
          <c:w val="0.46656810832687146"/>
          <c:h val="0.508606667095912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98-4C89-B05A-F639360514B2}"/>
              </c:ext>
            </c:extLst>
          </c:dPt>
          <c:dPt>
            <c:idx val="1"/>
            <c:bubble3D val="0"/>
            <c:spPr>
              <a:solidFill>
                <a:schemeClr val="bg2">
                  <a:lumMod val="2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98-4C89-B05A-F639360514B2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98-4C89-B05A-F639360514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i="1"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ранее не работавших</c:v>
                </c:pt>
                <c:pt idx="1">
                  <c:v>имеющих перерыв менее года</c:v>
                </c:pt>
                <c:pt idx="2">
                  <c:v>имеющих перерыв более года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0.22500000000000001</c:v>
                </c:pt>
                <c:pt idx="1">
                  <c:v>0.432</c:v>
                </c:pt>
                <c:pt idx="2">
                  <c:v>0.34300000000000003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A98-4C89-B05A-F63936051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0.12739742587198868"/>
          <c:y val="0.76706695233166799"/>
          <c:w val="0.80298135042052388"/>
          <c:h val="0.126232350994817"/>
        </c:manualLayout>
      </c:layout>
      <c:overlay val="0"/>
      <c:spPr>
        <a:ln w="6350">
          <a:noFill/>
        </a:ln>
      </c:spPr>
      <c:txPr>
        <a:bodyPr anchor="t"/>
        <a:lstStyle/>
        <a:p>
          <a:pPr algn="just">
            <a:lnSpc>
              <a:spcPct val="100000"/>
            </a:lnSpc>
            <a:defRPr sz="1000" b="1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sz="1400" b="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Распределение по образовательному уровню</a:t>
            </a:r>
          </a:p>
        </c:rich>
      </c:tx>
      <c:layout>
        <c:manualLayout>
          <c:xMode val="edge"/>
          <c:yMode val="edge"/>
          <c:x val="0.14272926131330754"/>
          <c:y val="1.280352907647942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335393802795699"/>
          <c:y val="0.17835381078632812"/>
          <c:w val="0.46656810832687146"/>
          <c:h val="0.508606667095912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04-4F60-B1E2-1750A8016022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04-4F60-B1E2-1750A8016022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04-4F60-B1E2-1750A80160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i="1"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высшее образование </c:v>
                </c:pt>
                <c:pt idx="1">
                  <c:v>среднее проф.образование </c:v>
                </c:pt>
                <c:pt idx="2">
                  <c:v>не имеющих проф.образования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7.8E-2</c:v>
                </c:pt>
                <c:pt idx="1">
                  <c:v>0.247</c:v>
                </c:pt>
                <c:pt idx="2">
                  <c:v>0.67500000000000004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F04-4F60-B1E2-1750A8016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0.12469123271123844"/>
          <c:y val="0.74601798166714695"/>
          <c:w val="0.80298135042052388"/>
          <c:h val="0.126232350994817"/>
        </c:manualLayout>
      </c:layout>
      <c:overlay val="0"/>
      <c:spPr>
        <a:ln w="6350">
          <a:noFill/>
        </a:ln>
      </c:spPr>
      <c:txPr>
        <a:bodyPr anchor="t"/>
        <a:lstStyle/>
        <a:p>
          <a:pPr algn="just">
            <a:lnSpc>
              <a:spcPct val="100000"/>
            </a:lnSpc>
            <a:defRPr sz="1000" b="1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sz="1400" b="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Распределение по группам инвалидности</a:t>
            </a:r>
          </a:p>
        </c:rich>
      </c:tx>
      <c:layout>
        <c:manualLayout>
          <c:xMode val="edge"/>
          <c:yMode val="edge"/>
          <c:x val="0.13319561405514893"/>
          <c:y val="1.3323409392387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335393802795699"/>
          <c:y val="0.17835381078632812"/>
          <c:w val="0.46656810832687146"/>
          <c:h val="0.5086066670959127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40-41C2-803B-E7B4AA5951D9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40-41C2-803B-E7B4AA5951D9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40-41C2-803B-E7B4AA5951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i="1"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инвалиды I группы</c:v>
                </c:pt>
                <c:pt idx="1">
                  <c:v>инвалиды II группы</c:v>
                </c:pt>
                <c:pt idx="2">
                  <c:v>инвалиды III группы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6.0000000000000001E-3</c:v>
                </c:pt>
                <c:pt idx="1">
                  <c:v>0.28799999999999998</c:v>
                </c:pt>
                <c:pt idx="2">
                  <c:v>0.70599999999999996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840-41C2-803B-E7B4AA595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7.729150254030577E-2"/>
          <c:y val="0.71969988447410538"/>
          <c:w val="0.78099908473897839"/>
          <c:h val="0.13087827197944188"/>
        </c:manualLayout>
      </c:layout>
      <c:overlay val="0"/>
      <c:spPr>
        <a:ln w="6350">
          <a:noFill/>
        </a:ln>
      </c:spPr>
      <c:txPr>
        <a:bodyPr anchor="t"/>
        <a:lstStyle/>
        <a:p>
          <a:pPr algn="just">
            <a:lnSpc>
              <a:spcPct val="100000"/>
            </a:lnSpc>
            <a:defRPr sz="1000" b="1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01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87349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28667" y="169863"/>
            <a:ext cx="2705100" cy="59928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7020" y="169863"/>
            <a:ext cx="7918449" cy="59928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432110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893546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363338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671841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7019" y="1209675"/>
            <a:ext cx="5126567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36785" y="1209675"/>
            <a:ext cx="512868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86959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04014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588481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4151426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09231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580448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518562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924544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28667" y="169863"/>
            <a:ext cx="2705100" cy="59928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7020" y="169863"/>
            <a:ext cx="7918449" cy="59928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3721925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B6FF-AC27-4FFF-A46C-3615FED2AA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‹#›</a:t>
            </a:fld>
            <a:endParaRPr lang="ru-RU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38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34C6-FD06-4A2C-A035-D803CAC8C4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‹#›</a:t>
            </a:fld>
            <a:endParaRPr lang="ru-RU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51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E3D4-7F5D-4F3B-835B-C90902C2CD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‹#›</a:t>
            </a:fld>
            <a:endParaRPr lang="ru-RU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53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059A8-94DE-4357-B787-36F347B6D2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‹#›</a:t>
            </a:fld>
            <a:endParaRPr lang="ru-RU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34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7D3-03F3-4597-9580-EF3E96476C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‹#›</a:t>
            </a:fld>
            <a:endParaRPr lang="ru-RU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04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E80D-3828-47EF-A34C-D54359A8DD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‹#›</a:t>
            </a:fld>
            <a:endParaRPr lang="ru-RU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80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AF589-D5C2-48F1-A551-FECFF90D3A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4352" y="164638"/>
            <a:ext cx="2844800" cy="365125"/>
          </a:xfrm>
        </p:spPr>
        <p:txBody>
          <a:bodyPr/>
          <a:lstStyle/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‹#›</a:t>
            </a:fld>
            <a:endParaRPr lang="ru-RU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1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3604832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3C2E-5AF3-4D55-99CD-D8A4FA345F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‹#›</a:t>
            </a:fld>
            <a:endParaRPr lang="ru-RU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16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F0539-C2F4-4FCF-956C-11F144B1B3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‹#›</a:t>
            </a:fld>
            <a:endParaRPr lang="ru-RU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11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B55EF-C848-426C-B999-E0A3C5E34B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‹#›</a:t>
            </a:fld>
            <a:endParaRPr lang="ru-RU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61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0935-D814-4552-B627-8121F759BF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‹#›</a:t>
            </a:fld>
            <a:endParaRPr lang="ru-RU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9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7019" y="1209675"/>
            <a:ext cx="5126567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36785" y="1209675"/>
            <a:ext cx="512868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00994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402995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50002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362140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75999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81581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9"/>
          <p:cNvSpPr txBox="1">
            <a:spLocks noChangeArrowheads="1"/>
          </p:cNvSpPr>
          <p:nvPr/>
        </p:nvSpPr>
        <p:spPr bwMode="auto">
          <a:xfrm>
            <a:off x="9965267" y="6062665"/>
            <a:ext cx="11528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9pPr>
          </a:lstStyle>
          <a:p>
            <a:pPr>
              <a:defRPr/>
            </a:pPr>
            <a:r>
              <a:rPr lang="en-US" sz="2400" b="1">
                <a:effectLst/>
                <a:latin typeface="Verdana" pitchFamily="34" charset="0"/>
              </a:rPr>
              <a:t>LOGO</a:t>
            </a:r>
          </a:p>
        </p:txBody>
      </p:sp>
      <p:sp>
        <p:nvSpPr>
          <p:cNvPr id="205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468967" y="169863"/>
            <a:ext cx="1046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7020" y="1209675"/>
            <a:ext cx="1045844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</p:txBody>
      </p:sp>
      <p:sp>
        <p:nvSpPr>
          <p:cNvPr id="2053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510338"/>
            <a:ext cx="2844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205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03751" y="6451600"/>
            <a:ext cx="386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 altLang="zh-CN"/>
          </a:p>
        </p:txBody>
      </p:sp>
    </p:spTree>
    <p:extLst>
      <p:ext uri="{BB962C8B-B14F-4D97-AF65-F5344CB8AC3E}">
        <p14:creationId xmlns:p14="http://schemas.microsoft.com/office/powerpoint/2010/main" val="144815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468967" y="169863"/>
            <a:ext cx="1046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7020" y="1209675"/>
            <a:ext cx="1045844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069" y="6365875"/>
            <a:ext cx="25950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 smtClean="0"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157920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32A0D-0195-4A20-A795-8BB77057EB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8341" y="16463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2"/>
                </a:solidFill>
                <a:latin typeface="Akrobat" pitchFamily="50" charset="-52"/>
              </a:defRPr>
            </a:lvl1pPr>
          </a:lstStyle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‹#›</a:t>
            </a:fld>
            <a:endParaRPr lang="ru-RU" dirty="0">
              <a:solidFill>
                <a:srgbClr val="1740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microsoft.com/office/2007/relationships/hdphoto" Target="../media/hdphoto2.wdp"/><Relationship Id="rId10" Type="http://schemas.openxmlformats.org/officeDocument/2006/relationships/image" Target="../media/image31.jpeg"/><Relationship Id="rId4" Type="http://schemas.openxmlformats.org/officeDocument/2006/relationships/image" Target="../media/image26.pn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1</a:t>
            </a:fld>
            <a:endParaRPr lang="ru-RU" dirty="0">
              <a:solidFill>
                <a:srgbClr val="17406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7432" y="1632403"/>
            <a:ext cx="936991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cap="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</a:t>
            </a:r>
            <a:r>
              <a:rPr lang="ru-RU" sz="2600" b="1" cap="al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мерах финансовой поддержки работодателей при трудоустройстве инвалидов. </a:t>
            </a:r>
            <a:endParaRPr lang="ru-RU" sz="2600" b="1" cap="al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600" b="1" cap="all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Изменение законодательства о квотировании рабочих мест для инвалидов </a:t>
            </a:r>
            <a:endParaRPr lang="ru-RU" sz="2600" b="1" cap="al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467475" y="4760522"/>
            <a:ext cx="4828056" cy="1453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400"/>
              </a:lnSpc>
              <a:spcBef>
                <a:spcPts val="1200"/>
              </a:spcBef>
              <a:buClr>
                <a:srgbClr val="0F6FC6"/>
              </a:buClr>
              <a:buNone/>
            </a:pPr>
            <a:r>
              <a:rPr kumimoji="0" lang="ru-RU" sz="18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Зубарева Ирина Александровна</a:t>
            </a:r>
            <a:endParaRPr kumimoji="0" lang="ru-RU" sz="1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0F6FC6"/>
              </a:buClr>
              <a:buNone/>
            </a:pPr>
            <a:r>
              <a:rPr kumimoji="0" lang="ru-RU" sz="16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Начальник отдела материальной поддержки безработных и специальных программ </a:t>
            </a:r>
            <a:r>
              <a:rPr kumimoji="0" lang="ru-RU" sz="16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агентства труда </a:t>
            </a:r>
            <a:r>
              <a:rPr kumimoji="0" lang="ru-RU" sz="16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kumimoji="0" lang="ru-RU" sz="16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занятости населения </a:t>
            </a:r>
            <a:r>
              <a:rPr kumimoji="0" lang="ru-RU" sz="160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Красноярского </a:t>
            </a:r>
            <a:r>
              <a:rPr kumimoji="0" lang="ru-RU" sz="160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края</a:t>
            </a:r>
            <a:endParaRPr kumimoji="0" lang="ru-RU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021583" y="6212072"/>
            <a:ext cx="2814223" cy="348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buClr>
                <a:srgbClr val="0F6FC6"/>
              </a:buClr>
              <a:buNone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2022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100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smtClean="0">
                <a:solidFill>
                  <a:srgbClr val="17406D"/>
                </a:solidFill>
              </a:rPr>
              <a:pPr/>
              <a:t>10</a:t>
            </a:fld>
            <a:endParaRPr lang="ru-RU" dirty="0">
              <a:solidFill>
                <a:srgbClr val="17406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3390" y="2895740"/>
            <a:ext cx="101880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благодарю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70645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9096"/>
            <a:ext cx="12192000" cy="6858000"/>
          </a:xfrm>
          <a:prstGeom prst="rect">
            <a:avLst/>
          </a:prstGeom>
          <a:solidFill>
            <a:srgbClr val="8AD7F8"/>
          </a:solidFill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b="1" smtClean="0">
                <a:solidFill>
                  <a:srgbClr val="17406D"/>
                </a:solidFill>
              </a:rPr>
              <a:pPr/>
              <a:t>2</a:t>
            </a:fld>
            <a:endParaRPr lang="ru-RU" b="1" dirty="0">
              <a:solidFill>
                <a:srgbClr val="17406D"/>
              </a:solidFill>
            </a:endParaRPr>
          </a:p>
        </p:txBody>
      </p:sp>
      <p:pic>
        <p:nvPicPr>
          <p:cNvPr id="8" name="Picture 2" descr="https://newsday.co.tt/wp-content/uploads/2019/12/disabled-people-with-disabilities-and-prosthesis-vector-220093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2" y="1388920"/>
            <a:ext cx="1908212" cy="120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330304" y="1327832"/>
            <a:ext cx="8760830" cy="108188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None/>
            </a:pPr>
            <a:r>
              <a:rPr lang="ru-RU" alt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данным Пенсионного фонда РФ </a:t>
            </a:r>
            <a:r>
              <a:rPr lang="ru-RU" alt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alt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Красноярском крае проживает </a:t>
            </a:r>
            <a:r>
              <a:rPr lang="ru-RU" alt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178,5 </a:t>
            </a:r>
            <a:r>
              <a:rPr lang="ru-RU" altLang="ru-RU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тыс. инвалидов, из них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0673" y="2705708"/>
            <a:ext cx="7476176" cy="414727"/>
          </a:xfrm>
          <a:prstGeom prst="roundRect">
            <a:avLst/>
          </a:prstGeom>
          <a:solidFill>
            <a:srgbClr val="EBF6F9"/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None/>
            </a:pPr>
            <a:r>
              <a:rPr lang="ru-RU" altLang="ru-RU" sz="1600" b="1" dirty="0" smtClean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81,9 </a:t>
            </a:r>
            <a:r>
              <a:rPr lang="ru-RU" altLang="ru-RU" sz="1600" b="1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тыс. человек трудоспособного возраста, в том числе: </a:t>
            </a:r>
            <a:endParaRPr lang="ru-RU" sz="1600" b="1" dirty="0">
              <a:solidFill>
                <a:srgbClr val="D15A3E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10672" y="3409904"/>
            <a:ext cx="7476177" cy="408246"/>
          </a:xfrm>
          <a:prstGeom prst="roundRect">
            <a:avLst/>
          </a:prstGeom>
          <a:solidFill>
            <a:srgbClr val="EBF6F9"/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None/>
            </a:pPr>
            <a:r>
              <a:rPr lang="ru-RU" altLang="ru-RU" sz="1600" b="1" dirty="0" smtClean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19,3 </a:t>
            </a:r>
            <a:r>
              <a:rPr lang="ru-RU" altLang="ru-RU" sz="1600" b="1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тыс. человек занятых трудовой деятельностью (</a:t>
            </a:r>
            <a:r>
              <a:rPr lang="ru-RU" altLang="ru-RU" sz="1600" b="1" dirty="0" smtClean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23,6%)</a:t>
            </a:r>
            <a:endParaRPr lang="ru-RU" sz="1600" b="1" dirty="0">
              <a:solidFill>
                <a:srgbClr val="D15A3E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861019" y="2813285"/>
            <a:ext cx="650238" cy="908319"/>
          </a:xfrm>
          <a:prstGeom prst="curvedRightArrow">
            <a:avLst>
              <a:gd name="adj1" fmla="val 25000"/>
              <a:gd name="adj2" fmla="val 48227"/>
              <a:gd name="adj3" fmla="val 25000"/>
            </a:avLst>
          </a:prstGeom>
          <a:solidFill>
            <a:schemeClr val="accent1">
              <a:lumMod val="50000"/>
            </a:schemeClr>
          </a:solidFill>
          <a:scene3d>
            <a:camera prst="perspectiveContrasting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Picture 9" descr="X:\МАША\2018\слайды\i (2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50" y="2885909"/>
            <a:ext cx="1480296" cy="104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3"/>
          <p:cNvSpPr>
            <a:spLocks noChangeArrowheads="1"/>
          </p:cNvSpPr>
          <p:nvPr/>
        </p:nvSpPr>
        <p:spPr bwMode="gray">
          <a:xfrm>
            <a:off x="4507455" y="4429353"/>
            <a:ext cx="6583679" cy="139053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  <a:alpha val="40000"/>
            </a:schemeClr>
          </a:solidFill>
          <a:ln w="34925" cmpd="dbl" algn="ctr">
            <a:solidFill>
              <a:schemeClr val="tx2">
                <a:lumMod val="40000"/>
                <a:lumOff val="60000"/>
                <a:alpha val="42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altLang="ru-RU" sz="11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altLang="ru-RU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2021 году в службу занятости обратились </a:t>
            </a:r>
          </a:p>
          <a:p>
            <a:r>
              <a:rPr lang="ru-RU" altLang="ru-RU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5,9 тыс. инвалидов трудоспособного возраста,</a:t>
            </a:r>
          </a:p>
          <a:p>
            <a:r>
              <a:rPr lang="ru-RU" altLang="ru-RU" sz="17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 них трудоустроены 5,6 тыс. инвалидов (94,8%)</a:t>
            </a:r>
            <a:endParaRPr lang="en-US" altLang="ru-RU" sz="17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" name="Picture 8" descr="http://www.voi.ru/images/content/140417_4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73" y="4015497"/>
            <a:ext cx="2277967" cy="16798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www.asi.org.ru/wp-content/uploads/2018/10/trudoustrojstvo-lyudej-s-invalidnosty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3" y="4970714"/>
            <a:ext cx="2277966" cy="169834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95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40"/>
            <a:ext cx="12192000" cy="6858000"/>
          </a:xfrm>
          <a:prstGeom prst="rect">
            <a:avLst/>
          </a:prstGeom>
          <a:solidFill>
            <a:srgbClr val="8AD7F8"/>
          </a:solidFill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b="1" smtClean="0">
                <a:solidFill>
                  <a:srgbClr val="17406D"/>
                </a:solidFill>
              </a:rPr>
              <a:pPr/>
              <a:t>3</a:t>
            </a:fld>
            <a:endParaRPr lang="ru-RU" b="1" dirty="0">
              <a:solidFill>
                <a:srgbClr val="17406D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5196093" y="296584"/>
            <a:ext cx="5477904" cy="650730"/>
          </a:xfrm>
          <a:prstGeom prst="horizontalScroll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u="sng" dirty="0" smtClean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Оказание услуг</a:t>
            </a:r>
            <a:endParaRPr lang="ru-RU" altLang="ru-RU" b="1" u="sng" dirty="0">
              <a:solidFill>
                <a:srgbClr val="D15A3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502448" y="1268795"/>
            <a:ext cx="8079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b="1" i="1" dirty="0" smtClean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2021 году инвалидам оказано 20,8 тыс. услуг </a:t>
            </a:r>
            <a:endParaRPr lang="ru-RU" altLang="ru-RU" b="1" i="1" dirty="0">
              <a:solidFill>
                <a:srgbClr val="D15A3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37" descr="C:\Users\NagaevaAA\Desktop\шаблоны для презентаций\noun_test_250747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t="5722" r="7870" b="19740"/>
          <a:stretch>
            <a:fillRect/>
          </a:stretch>
        </p:blipFill>
        <p:spPr bwMode="auto">
          <a:xfrm>
            <a:off x="335176" y="2027151"/>
            <a:ext cx="648000" cy="56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5" descr="C:\Users\NagaevaAA\Desktop\шаблоны для презентаций\noun_training_2217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1401" r="15433" b="15421"/>
          <a:stretch>
            <a:fillRect/>
          </a:stretch>
        </p:blipFill>
        <p:spPr bwMode="auto">
          <a:xfrm>
            <a:off x="335176" y="3461217"/>
            <a:ext cx="517431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8" descr="C:\Users\NagaevaAA\Desktop\шаблоны для презентаций\noun_therapy_20438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t="12202" r="6790" b="25143"/>
          <a:stretch>
            <a:fillRect/>
          </a:stretch>
        </p:blipFill>
        <p:spPr bwMode="auto">
          <a:xfrm>
            <a:off x="335176" y="4844471"/>
            <a:ext cx="614556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Группа 26"/>
          <p:cNvGrpSpPr>
            <a:grpSpLocks/>
          </p:cNvGrpSpPr>
          <p:nvPr/>
        </p:nvGrpSpPr>
        <p:grpSpPr bwMode="auto">
          <a:xfrm>
            <a:off x="1171939" y="1875644"/>
            <a:ext cx="2453416" cy="1023668"/>
            <a:chOff x="1138569" y="528216"/>
            <a:chExt cx="4126770" cy="1338796"/>
          </a:xfrm>
        </p:grpSpPr>
        <p:sp>
          <p:nvSpPr>
            <p:cNvPr id="14" name="TextBox 27"/>
            <p:cNvSpPr txBox="1">
              <a:spLocks noChangeArrowheads="1"/>
            </p:cNvSpPr>
            <p:nvPr/>
          </p:nvSpPr>
          <p:spPr bwMode="auto">
            <a:xfrm>
              <a:off x="1174239" y="528216"/>
              <a:ext cx="3981079" cy="44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ru-RU" altLang="ru-RU" sz="1600" dirty="0" smtClean="0">
                  <a:solidFill>
                    <a:srgbClr val="D15A3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6,1 тыс. инвалидов</a:t>
              </a:r>
              <a:endParaRPr lang="ru-RU" altLang="ru-RU" sz="1600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12712E88-5ACF-462A-A9CC-93A192A443C5}"/>
                </a:ext>
              </a:extLst>
            </p:cNvPr>
            <p:cNvSpPr/>
            <p:nvPr/>
          </p:nvSpPr>
          <p:spPr>
            <a:xfrm>
              <a:off x="1138569" y="1021713"/>
              <a:ext cx="4126770" cy="8452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Получили услуги по профессиональной ориентации граждан</a:t>
              </a:r>
            </a:p>
          </p:txBody>
        </p:sp>
      </p:grpSp>
      <p:grpSp>
        <p:nvGrpSpPr>
          <p:cNvPr id="22" name="Группа 35"/>
          <p:cNvGrpSpPr>
            <a:grpSpLocks/>
          </p:cNvGrpSpPr>
          <p:nvPr/>
        </p:nvGrpSpPr>
        <p:grpSpPr bwMode="auto">
          <a:xfrm>
            <a:off x="1171939" y="3443816"/>
            <a:ext cx="2568172" cy="832142"/>
            <a:chOff x="1138569" y="516853"/>
            <a:chExt cx="3424165" cy="1109765"/>
          </a:xfrm>
        </p:grpSpPr>
        <p:sp>
          <p:nvSpPr>
            <p:cNvPr id="23" name="TextBox 36"/>
            <p:cNvSpPr txBox="1">
              <a:spLocks noChangeArrowheads="1"/>
            </p:cNvSpPr>
            <p:nvPr/>
          </p:nvSpPr>
          <p:spPr bwMode="auto">
            <a:xfrm>
              <a:off x="1138569" y="516853"/>
              <a:ext cx="2983504" cy="45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ru-RU" altLang="ru-RU" sz="1600" dirty="0" smtClean="0">
                  <a:solidFill>
                    <a:srgbClr val="D15A3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141 инвалид</a:t>
              </a:r>
              <a:endParaRPr lang="ru-RU" altLang="ru-RU" sz="1600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="" xmlns:a16="http://schemas.microsoft.com/office/drawing/2014/main" id="{FEA314D7-2897-4C1A-92DC-5EBF4DD65FD9}"/>
                </a:ext>
              </a:extLst>
            </p:cNvPr>
            <p:cNvSpPr/>
            <p:nvPr/>
          </p:nvSpPr>
          <p:spPr>
            <a:xfrm>
              <a:off x="1138569" y="1010930"/>
              <a:ext cx="3424165" cy="61568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Направлен на профессиональное обучение</a:t>
              </a:r>
              <a:endPara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7" name="Группа 30"/>
          <p:cNvGrpSpPr>
            <a:grpSpLocks/>
          </p:cNvGrpSpPr>
          <p:nvPr/>
        </p:nvGrpSpPr>
        <p:grpSpPr bwMode="auto">
          <a:xfrm>
            <a:off x="1209232" y="4814311"/>
            <a:ext cx="2260824" cy="980514"/>
            <a:chOff x="1134048" y="516853"/>
            <a:chExt cx="3789891" cy="941884"/>
          </a:xfrm>
        </p:grpSpPr>
        <p:sp>
          <p:nvSpPr>
            <p:cNvPr id="28" name="TextBox 31"/>
            <p:cNvSpPr txBox="1">
              <a:spLocks noChangeArrowheads="1"/>
            </p:cNvSpPr>
            <p:nvPr/>
          </p:nvSpPr>
          <p:spPr bwMode="auto">
            <a:xfrm>
              <a:off x="1172862" y="516853"/>
              <a:ext cx="3395777" cy="325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ru-RU" altLang="ru-RU" sz="1600" dirty="0" smtClean="0">
                  <a:solidFill>
                    <a:srgbClr val="D15A3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652 инвалида</a:t>
              </a:r>
              <a:endParaRPr lang="ru-RU" altLang="ru-RU" sz="1600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F5F2F013-3E9A-43EB-A97C-786D4D3EC669}"/>
                </a:ext>
              </a:extLst>
            </p:cNvPr>
            <p:cNvSpPr/>
            <p:nvPr/>
          </p:nvSpPr>
          <p:spPr>
            <a:xfrm>
              <a:off x="1134048" y="837870"/>
              <a:ext cx="3789891" cy="62086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Получили психологическую поддержку </a:t>
              </a:r>
              <a:r>
                <a:rPr lang="ru-RU" sz="12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endPara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41" descr="C:\Users\NagaevaAA\Desktop\шаблоны для презентаций\noun_job interview_123709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t="4642" r="5710" b="19740"/>
          <a:stretch>
            <a:fillRect/>
          </a:stretch>
        </p:blipFill>
        <p:spPr bwMode="auto">
          <a:xfrm>
            <a:off x="7585352" y="1933313"/>
            <a:ext cx="62540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4" descr="C:\Users\NagaevaAA\Desktop\шаблоны для презентаций\noun_employment_117118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t="320" r="6790" b="14340"/>
          <a:stretch>
            <a:fillRect/>
          </a:stretch>
        </p:blipFill>
        <p:spPr bwMode="auto">
          <a:xfrm>
            <a:off x="7661428" y="3395717"/>
            <a:ext cx="547233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Группа 26"/>
          <p:cNvGrpSpPr>
            <a:grpSpLocks/>
          </p:cNvGrpSpPr>
          <p:nvPr/>
        </p:nvGrpSpPr>
        <p:grpSpPr bwMode="auto">
          <a:xfrm>
            <a:off x="8454820" y="3346067"/>
            <a:ext cx="2375425" cy="929891"/>
            <a:chOff x="1138569" y="516853"/>
            <a:chExt cx="4126770" cy="1229211"/>
          </a:xfrm>
        </p:grpSpPr>
        <p:sp>
          <p:nvSpPr>
            <p:cNvPr id="34" name="TextBox 27"/>
            <p:cNvSpPr txBox="1">
              <a:spLocks noChangeArrowheads="1"/>
            </p:cNvSpPr>
            <p:nvPr/>
          </p:nvSpPr>
          <p:spPr bwMode="auto">
            <a:xfrm>
              <a:off x="1138569" y="516853"/>
              <a:ext cx="3969957" cy="422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ru-RU" altLang="ru-RU" sz="1600" dirty="0" smtClean="0">
                  <a:solidFill>
                    <a:srgbClr val="D15A3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753 инвалида</a:t>
              </a:r>
              <a:endParaRPr lang="ru-RU" altLang="ru-RU" sz="1600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12712E88-5ACF-462A-A9CC-93A192A443C5}"/>
                </a:ext>
              </a:extLst>
            </p:cNvPr>
            <p:cNvSpPr/>
            <p:nvPr/>
          </p:nvSpPr>
          <p:spPr>
            <a:xfrm>
              <a:off x="1138569" y="939394"/>
              <a:ext cx="4126770" cy="80667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Получили услуги по </a:t>
              </a:r>
              <a:r>
                <a:rPr lang="ru-RU" sz="12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содействию самозанятости</a:t>
              </a:r>
              <a:endPara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8" name="Группа 26"/>
          <p:cNvGrpSpPr>
            <a:grpSpLocks/>
          </p:cNvGrpSpPr>
          <p:nvPr/>
        </p:nvGrpSpPr>
        <p:grpSpPr bwMode="auto">
          <a:xfrm>
            <a:off x="8435917" y="1856891"/>
            <a:ext cx="2480858" cy="827647"/>
            <a:chOff x="1138569" y="516853"/>
            <a:chExt cx="4158408" cy="1032968"/>
          </a:xfrm>
        </p:grpSpPr>
        <p:sp>
          <p:nvSpPr>
            <p:cNvPr id="39" name="TextBox 27"/>
            <p:cNvSpPr txBox="1">
              <a:spLocks noChangeArrowheads="1"/>
            </p:cNvSpPr>
            <p:nvPr/>
          </p:nvSpPr>
          <p:spPr bwMode="auto">
            <a:xfrm>
              <a:off x="1138569" y="516853"/>
              <a:ext cx="4013367" cy="422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ru-RU" altLang="ru-RU" sz="1600" dirty="0" smtClean="0">
                  <a:solidFill>
                    <a:srgbClr val="D15A3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1,8 тыс. инвалидов</a:t>
              </a:r>
              <a:endParaRPr lang="ru-RU" altLang="ru-RU" sz="1600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12712E88-5ACF-462A-A9CC-93A192A443C5}"/>
                </a:ext>
              </a:extLst>
            </p:cNvPr>
            <p:cNvSpPr/>
            <p:nvPr/>
          </p:nvSpPr>
          <p:spPr>
            <a:xfrm>
              <a:off x="1170207" y="973627"/>
              <a:ext cx="4126770" cy="57619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Получили услуги по </a:t>
              </a:r>
              <a:r>
                <a:rPr lang="ru-RU" sz="12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социальной адаптации</a:t>
              </a:r>
              <a:endPara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42" name="Shape 702">
            <a:extLst>
              <a:ext uri="{FF2B5EF4-FFF2-40B4-BE49-F238E27FC236}">
                <a16:creationId xmlns:a16="http://schemas.microsoft.com/office/drawing/2014/main" xmlns="" id="{6C2E04AE-8416-4AD1-95FE-7ED018712FA3}"/>
              </a:ext>
            </a:extLst>
          </p:cNvPr>
          <p:cNvGrpSpPr/>
          <p:nvPr/>
        </p:nvGrpSpPr>
        <p:grpSpPr>
          <a:xfrm>
            <a:off x="7704661" y="4762996"/>
            <a:ext cx="504000" cy="504000"/>
            <a:chOff x="5290150" y="1636700"/>
            <a:chExt cx="425025" cy="429875"/>
          </a:xfrm>
          <a:solidFill>
            <a:srgbClr val="002060"/>
          </a:solidFill>
        </p:grpSpPr>
        <p:sp>
          <p:nvSpPr>
            <p:cNvPr id="43" name="Shape 703">
              <a:extLst>
                <a:ext uri="{FF2B5EF4-FFF2-40B4-BE49-F238E27FC236}">
                  <a16:creationId xmlns:a16="http://schemas.microsoft.com/office/drawing/2014/main" xmlns="" id="{191EA330-FA4A-45CA-BF7F-15D559D9BC62}"/>
                </a:ext>
              </a:extLst>
            </p:cNvPr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0" t="0" r="0" b="0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grpFill/>
            <a:ln w="19050" cap="rnd" cmpd="sng">
              <a:solidFill>
                <a:schemeClr val="tx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4" name="Shape 704">
              <a:extLst>
                <a:ext uri="{FF2B5EF4-FFF2-40B4-BE49-F238E27FC236}">
                  <a16:creationId xmlns:a16="http://schemas.microsoft.com/office/drawing/2014/main" xmlns="" id="{1E39354D-9C1E-4D72-A22C-18306651A160}"/>
                </a:ext>
              </a:extLst>
            </p:cNvPr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0" t="0" r="0" b="0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grpFill/>
            <a:ln w="19050" cap="rnd" cmpd="sng">
              <a:solidFill>
                <a:schemeClr val="tx2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47" name="Группа 26"/>
          <p:cNvGrpSpPr>
            <a:grpSpLocks/>
          </p:cNvGrpSpPr>
          <p:nvPr/>
        </p:nvGrpSpPr>
        <p:grpSpPr bwMode="auto">
          <a:xfrm>
            <a:off x="8601635" y="4573681"/>
            <a:ext cx="2388408" cy="1045579"/>
            <a:chOff x="1138567" y="516853"/>
            <a:chExt cx="4126772" cy="1507589"/>
          </a:xfrm>
        </p:grpSpPr>
        <p:sp>
          <p:nvSpPr>
            <p:cNvPr id="48" name="TextBox 27"/>
            <p:cNvSpPr txBox="1">
              <a:spLocks noChangeArrowheads="1"/>
            </p:cNvSpPr>
            <p:nvPr/>
          </p:nvSpPr>
          <p:spPr bwMode="auto">
            <a:xfrm>
              <a:off x="1138567" y="516853"/>
              <a:ext cx="3879040" cy="488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ru-RU" altLang="ru-RU" sz="1600" dirty="0" smtClean="0">
                  <a:solidFill>
                    <a:srgbClr val="D15A3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22 инвалида</a:t>
              </a:r>
              <a:endParaRPr lang="ru-RU" altLang="ru-RU" sz="1600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12712E88-5ACF-462A-A9CC-93A192A443C5}"/>
                </a:ext>
              </a:extLst>
            </p:cNvPr>
            <p:cNvSpPr/>
            <p:nvPr/>
          </p:nvSpPr>
          <p:spPr>
            <a:xfrm>
              <a:off x="1138569" y="1092517"/>
              <a:ext cx="4126770" cy="9319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Получили </a:t>
              </a:r>
              <a:r>
                <a:rPr lang="ru-RU" sz="12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финансовую поддержку на открытие собственного дела</a:t>
              </a:r>
              <a:endPara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3" name="Скругленный прямоугольник 62"/>
          <p:cNvSpPr/>
          <p:nvPr/>
        </p:nvSpPr>
        <p:spPr>
          <a:xfrm>
            <a:off x="585214" y="5877017"/>
            <a:ext cx="10557392" cy="651450"/>
          </a:xfrm>
          <a:prstGeom prst="round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37</a:t>
            </a:r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инвалидов трудоустроены на оборудованные (оснащенные) рабочие места</a:t>
            </a:r>
          </a:p>
          <a:p>
            <a:pPr algn="ctr"/>
            <a:r>
              <a:rPr lang="ru-RU" sz="1400" b="1" dirty="0" smtClean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29</a:t>
            </a:r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инвалидов прошли стажировку</a:t>
            </a:r>
            <a:r>
              <a:rPr lang="ru-RU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с последующим трудоустройством на постоянные рабочие </a:t>
            </a:r>
            <a:r>
              <a:rPr lang="ru-RU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места</a:t>
            </a:r>
            <a:endParaRPr lang="ru-RU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 descr="https://doorinworld.ru/upload/iblock/aa0/dostupnaya_sreda_v_cheba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13" y="1832857"/>
            <a:ext cx="2123281" cy="159246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gra-news.ru/photo-gallery/%D0%BA%D0%B2%D0%BE%D1%82%D0%B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849" y="2324164"/>
            <a:ext cx="2234102" cy="149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img.rg.ru/img/content/151/41/83/invalid_trudoustrojstvo_ps_centr_zaniat_spb_1000_d_85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22" y="4342527"/>
            <a:ext cx="2177359" cy="145229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kr.su/uploaded/e7/ed/de/17a5a93f3bd17ace2b776eccff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527" y="4003770"/>
            <a:ext cx="2244825" cy="151845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6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8AD7F8"/>
          </a:solidFill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b="1" smtClean="0">
                <a:solidFill>
                  <a:srgbClr val="17406D"/>
                </a:solidFill>
              </a:rPr>
              <a:pPr/>
              <a:t>4</a:t>
            </a:fld>
            <a:endParaRPr lang="ru-RU" b="1" dirty="0">
              <a:solidFill>
                <a:srgbClr val="17406D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5196093" y="296584"/>
            <a:ext cx="5477904" cy="650730"/>
          </a:xfrm>
          <a:prstGeom prst="horizontalScroll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u="sng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Структура инвалидов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gray">
          <a:xfrm>
            <a:off x="945137" y="1462715"/>
            <a:ext cx="9667781" cy="86409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2700" cmpd="dbl" algn="ctr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Структура инвалидов обратившихся в службу занятости населения:</a:t>
            </a:r>
          </a:p>
          <a:p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мужчины 60,9%, женщины 39,1%</a:t>
            </a:r>
          </a:p>
          <a:p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доля городских жителей 62,4%, доля сельских жителей 37,6%  </a:t>
            </a:r>
            <a:endParaRPr lang="en-US" altLang="ru-RU" sz="1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889750628"/>
              </p:ext>
            </p:extLst>
          </p:nvPr>
        </p:nvGraphicFramePr>
        <p:xfrm>
          <a:off x="7701652" y="2501404"/>
          <a:ext cx="3176532" cy="3721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478100009"/>
              </p:ext>
            </p:extLst>
          </p:nvPr>
        </p:nvGraphicFramePr>
        <p:xfrm>
          <a:off x="3929844" y="2572425"/>
          <a:ext cx="3172292" cy="379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340713785"/>
              </p:ext>
            </p:extLst>
          </p:nvPr>
        </p:nvGraphicFramePr>
        <p:xfrm>
          <a:off x="541538" y="2527050"/>
          <a:ext cx="2991775" cy="3971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01248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04000" cy="6864750"/>
          </a:xfrm>
          <a:prstGeom prst="rect">
            <a:avLst/>
          </a:prstGeom>
          <a:solidFill>
            <a:schemeClr val="accent1">
              <a:lumMod val="75000"/>
              <a:alpha val="49000"/>
            </a:schemeClr>
          </a:solidFill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b="1" smtClean="0">
                <a:solidFill>
                  <a:srgbClr val="17406D"/>
                </a:solidFill>
              </a:rPr>
              <a:pPr/>
              <a:t>5</a:t>
            </a:fld>
            <a:endParaRPr lang="ru-RU" b="1" dirty="0">
              <a:solidFill>
                <a:srgbClr val="17406D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11917" y="2759118"/>
            <a:ext cx="2160000" cy="2160000"/>
          </a:xfrm>
          <a:prstGeom prst="ellipse">
            <a:avLst/>
          </a:prstGeom>
          <a:solidFill>
            <a:schemeClr val="accent1">
              <a:lumMod val="75000"/>
              <a:alpha val="46000"/>
            </a:schemeClr>
          </a:solidFill>
          <a:ln w="19050" cap="rnd">
            <a:solidFill>
              <a:srgbClr val="33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700" b="1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Агентство труда и занятости населения</a:t>
            </a:r>
            <a:endParaRPr lang="ru-RU" sz="17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13278" y="2245681"/>
            <a:ext cx="3161558" cy="129048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Общественные организации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инвалидов (ВОИ, ВОГ, ВОС)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 СОНКО</a:t>
            </a:r>
          </a:p>
          <a:p>
            <a:pPr algn="ctr">
              <a:buClr>
                <a:srgbClr val="C32D2E"/>
              </a:buClr>
              <a:buSzPct val="95000"/>
            </a:pPr>
            <a:r>
              <a:rPr lang="ru-RU" alt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Реализация дорожной карты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8160" y="2313715"/>
            <a:ext cx="3161558" cy="129048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Отраслевые министерства Красноярского края</a:t>
            </a:r>
          </a:p>
          <a:p>
            <a:pPr algn="ctr">
              <a:buClr>
                <a:srgbClr val="C32D2E"/>
              </a:buClr>
              <a:buSzPct val="95000"/>
            </a:pPr>
            <a:r>
              <a:rPr lang="ru-RU" alt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Трудоустройство инвалидов в краевые подведомственные учреждения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8160" y="4116887"/>
            <a:ext cx="3161558" cy="129048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Муниципальные образования края</a:t>
            </a:r>
          </a:p>
          <a:p>
            <a:pPr algn="ctr">
              <a:buClr>
                <a:srgbClr val="C32D2E"/>
              </a:buClr>
              <a:buSzPct val="95000"/>
            </a:pPr>
            <a:r>
              <a:rPr lang="ru-RU" alt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Вовлечение инвалидов в трудовую деятельность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011137" y="5407369"/>
            <a:ext cx="3161558" cy="129048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Главное бюро медико-социальной экспертизы</a:t>
            </a:r>
          </a:p>
          <a:p>
            <a:pPr algn="ctr">
              <a:buClr>
                <a:srgbClr val="C32D2E"/>
              </a:buClr>
              <a:buSzPct val="95000"/>
            </a:pPr>
            <a:r>
              <a:rPr lang="ru-RU" alt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Соглашение об информационном взаимодействии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01136" y="4116887"/>
            <a:ext cx="3161558" cy="129048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Работодатели и профсоюзные организации, союзы промышленников и предпринимателей</a:t>
            </a:r>
          </a:p>
          <a:p>
            <a:pPr algn="ctr">
              <a:buClr>
                <a:srgbClr val="C32D2E"/>
              </a:buClr>
              <a:buSzPct val="95000"/>
            </a:pPr>
            <a:r>
              <a:rPr lang="ru-RU" alt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Информирование о мероприятиях и программах</a:t>
            </a:r>
          </a:p>
        </p:txBody>
      </p:sp>
      <p:sp>
        <p:nvSpPr>
          <p:cNvPr id="21" name="Стрелка вверх 20"/>
          <p:cNvSpPr/>
          <p:nvPr/>
        </p:nvSpPr>
        <p:spPr>
          <a:xfrm rot="3513182">
            <a:off x="2928216" y="1342826"/>
            <a:ext cx="633605" cy="725383"/>
          </a:xfrm>
          <a:prstGeom prst="upArrow">
            <a:avLst/>
          </a:prstGeom>
          <a:solidFill>
            <a:srgbClr val="D15A3E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верх 21"/>
          <p:cNvSpPr/>
          <p:nvPr/>
        </p:nvSpPr>
        <p:spPr>
          <a:xfrm rot="8044985">
            <a:off x="7593176" y="1403096"/>
            <a:ext cx="633605" cy="725383"/>
          </a:xfrm>
          <a:prstGeom prst="upArrow">
            <a:avLst/>
          </a:prstGeom>
          <a:solidFill>
            <a:srgbClr val="D15A3E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верх 22"/>
          <p:cNvSpPr/>
          <p:nvPr/>
        </p:nvSpPr>
        <p:spPr>
          <a:xfrm>
            <a:off x="1705496" y="3657772"/>
            <a:ext cx="633605" cy="362691"/>
          </a:xfrm>
          <a:prstGeom prst="upArrow">
            <a:avLst/>
          </a:prstGeom>
          <a:solidFill>
            <a:srgbClr val="D15A3E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верх 23"/>
          <p:cNvSpPr/>
          <p:nvPr/>
        </p:nvSpPr>
        <p:spPr>
          <a:xfrm rot="13586963">
            <a:off x="7573366" y="5689918"/>
            <a:ext cx="633605" cy="725383"/>
          </a:xfrm>
          <a:prstGeom prst="upArrow">
            <a:avLst/>
          </a:prstGeom>
          <a:solidFill>
            <a:srgbClr val="D15A3E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 вверх 24"/>
          <p:cNvSpPr/>
          <p:nvPr/>
        </p:nvSpPr>
        <p:spPr>
          <a:xfrm rot="18976356">
            <a:off x="2829784" y="5582720"/>
            <a:ext cx="633605" cy="725383"/>
          </a:xfrm>
          <a:prstGeom prst="upArrow">
            <a:avLst/>
          </a:prstGeom>
          <a:solidFill>
            <a:srgbClr val="D15A3E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91916" y="2350758"/>
            <a:ext cx="0" cy="4083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719718" y="2932769"/>
            <a:ext cx="924089" cy="3438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6515100" y="2932769"/>
            <a:ext cx="998179" cy="3438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3719718" y="4310055"/>
            <a:ext cx="924089" cy="3000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6515100" y="4359261"/>
            <a:ext cx="986036" cy="250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8" descr="http://ds78.detkin-club.ru/images/custom_1/%2520s%2520sots%2520partnerami_5cd7cb929ef9b_5e872964ea2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722" y="5893576"/>
            <a:ext cx="1227990" cy="97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https://iossro37.ru/upload/iblock/9f8/13.05_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974" y="1076173"/>
            <a:ext cx="1391392" cy="94266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https://3.bp.blogspot.com/-_IrYoO14qR4/WG6fvLDWHkI/AAAAAAAAEE8/xU0Jk5uU0qQ8iY0zQaMZoEPX_9RzIWwvQCLcB/s1600/kali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469" y="545749"/>
            <a:ext cx="1340844" cy="90842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Горизонтальный свиток 25"/>
          <p:cNvSpPr/>
          <p:nvPr/>
        </p:nvSpPr>
        <p:spPr>
          <a:xfrm>
            <a:off x="2907297" y="220384"/>
            <a:ext cx="5477904" cy="650730"/>
          </a:xfrm>
          <a:prstGeom prst="horizontalScroll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u="sng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Межведомственное взаимодействие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011137" y="1060277"/>
            <a:ext cx="3161558" cy="1290482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Федеральные органы исполнительной власти, Федеральный центр компетенций в сфере занятости «ВНИИ труда» Минтруда </a:t>
            </a:r>
          </a:p>
          <a:p>
            <a:pPr algn="ctr">
              <a:buClr>
                <a:srgbClr val="C32D2E"/>
              </a:buClr>
              <a:buSzPct val="95000"/>
            </a:pPr>
            <a:r>
              <a:rPr lang="ru-RU" alt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Направление предложений</a:t>
            </a:r>
          </a:p>
        </p:txBody>
      </p:sp>
      <p:cxnSp>
        <p:nvCxnSpPr>
          <p:cNvPr id="29" name="Прямая соединительная линия 28"/>
          <p:cNvCxnSpPr>
            <a:endCxn id="18" idx="0"/>
          </p:cNvCxnSpPr>
          <p:nvPr/>
        </p:nvCxnSpPr>
        <p:spPr>
          <a:xfrm>
            <a:off x="5591916" y="4919118"/>
            <a:ext cx="0" cy="4882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трелка вверх 30"/>
          <p:cNvSpPr/>
          <p:nvPr/>
        </p:nvSpPr>
        <p:spPr>
          <a:xfrm rot="10800000">
            <a:off x="8687321" y="3661889"/>
            <a:ext cx="633605" cy="362691"/>
          </a:xfrm>
          <a:prstGeom prst="upArrow">
            <a:avLst/>
          </a:prstGeom>
          <a:solidFill>
            <a:srgbClr val="D15A3E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650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04000" cy="6864750"/>
          </a:xfrm>
          <a:prstGeom prst="rect">
            <a:avLst/>
          </a:prstGeom>
          <a:solidFill>
            <a:schemeClr val="accent1">
              <a:lumMod val="75000"/>
              <a:alpha val="43000"/>
            </a:schemeClr>
          </a:solidFill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b="1" smtClean="0">
                <a:solidFill>
                  <a:srgbClr val="17406D"/>
                </a:solidFill>
              </a:rPr>
              <a:pPr/>
              <a:t>6</a:t>
            </a:fld>
            <a:endParaRPr lang="ru-RU" b="1" dirty="0">
              <a:solidFill>
                <a:srgbClr val="17406D"/>
              </a:solidFill>
            </a:endParaRP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3670777" y="291406"/>
            <a:ext cx="6795996" cy="650730"/>
          </a:xfrm>
          <a:prstGeom prst="horizontalScroll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u="sng" dirty="0" smtClean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Финансовая поддержка работодателей </a:t>
            </a:r>
            <a:endParaRPr lang="ru-RU" altLang="ru-RU" b="1" u="sng" dirty="0">
              <a:solidFill>
                <a:srgbClr val="D15A3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36848" y="1455188"/>
            <a:ext cx="10120542" cy="648072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Возмещение затрат работодателей на оборудование (оснащение) для незанятых инвалидов рабочих мест </a:t>
            </a:r>
            <a:r>
              <a:rPr lang="ru-RU" sz="14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(постановление Правительства Красноярского края от 30.12.2019 № 780-п)</a:t>
            </a:r>
            <a:endParaRPr lang="ru-RU" sz="14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Стрелка вверх 32"/>
          <p:cNvSpPr/>
          <p:nvPr/>
        </p:nvSpPr>
        <p:spPr>
          <a:xfrm rot="10800000">
            <a:off x="1276489" y="2192784"/>
            <a:ext cx="1128557" cy="425017"/>
          </a:xfrm>
          <a:prstGeom prst="upArrow">
            <a:avLst/>
          </a:prstGeom>
          <a:solidFill>
            <a:srgbClr val="D15A3E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15A3E"/>
              </a:solidFill>
            </a:endParaRPr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gray">
          <a:xfrm>
            <a:off x="328473" y="2692251"/>
            <a:ext cx="3870665" cy="126719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34925" cmpd="dbl" algn="ctr">
            <a:solidFill>
              <a:schemeClr val="tx2">
                <a:lumMod val="40000"/>
                <a:lumOff val="60000"/>
                <a:alpha val="42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Приобретение, монтаж и установка </a:t>
            </a:r>
          </a:p>
          <a:p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оборудования, мебели, технических </a:t>
            </a:r>
          </a:p>
          <a:p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приспособлений, программного </a:t>
            </a:r>
          </a:p>
          <a:p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обеспечения, специальных аудио </a:t>
            </a:r>
          </a:p>
          <a:p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  </a:t>
            </a:r>
            <a:endParaRPr lang="ru-RU" altLang="ru-RU" sz="14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Стрелка вверх 34"/>
          <p:cNvSpPr/>
          <p:nvPr/>
        </p:nvSpPr>
        <p:spPr>
          <a:xfrm rot="5400000">
            <a:off x="4288986" y="2964961"/>
            <a:ext cx="651545" cy="636343"/>
          </a:xfrm>
          <a:prstGeom prst="upArrow">
            <a:avLst/>
          </a:prstGeom>
          <a:solidFill>
            <a:srgbClr val="D15A3E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AutoShape 14"/>
          <p:cNvSpPr>
            <a:spLocks noChangeArrowheads="1"/>
          </p:cNvSpPr>
          <p:nvPr/>
        </p:nvSpPr>
        <p:spPr bwMode="gray">
          <a:xfrm>
            <a:off x="5043055" y="2901292"/>
            <a:ext cx="2749573" cy="82172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34925" cmpd="dbl" algn="ctr">
            <a:solidFill>
              <a:schemeClr val="tx2">
                <a:lumMod val="40000"/>
                <a:lumOff val="60000"/>
                <a:alpha val="42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altLang="ru-RU" sz="15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Субсидирование затрат </a:t>
            </a:r>
          </a:p>
          <a:p>
            <a:r>
              <a:rPr lang="ru-RU" altLang="ru-RU" sz="15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сумме 71,3 тыс.рублей</a:t>
            </a:r>
            <a:endParaRPr lang="ru-RU" altLang="ru-RU" sz="15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639192" y="4389114"/>
            <a:ext cx="104756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4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период реализации </a:t>
            </a:r>
            <a:r>
              <a:rPr lang="ru-RU" sz="1400" i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мероприятия </a:t>
            </a:r>
            <a:r>
              <a:rPr lang="ru-RU" sz="14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оснащенные рабочие места трудоустроены более 1,2 тыс. инвалидов</a:t>
            </a:r>
            <a:r>
              <a:rPr lang="ru-RU" sz="1400" i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8" name="Shape 842"/>
          <p:cNvSpPr>
            <a:spLocks/>
          </p:cNvSpPr>
          <p:nvPr/>
        </p:nvSpPr>
        <p:spPr bwMode="auto">
          <a:xfrm>
            <a:off x="394396" y="4433648"/>
            <a:ext cx="252000" cy="252000"/>
          </a:xfrm>
          <a:custGeom>
            <a:avLst/>
            <a:gdLst>
              <a:gd name="T0" fmla="*/ 935 w 16221"/>
              <a:gd name="T1" fmla="*/ 138268 h 16222"/>
              <a:gd name="T2" fmla="*/ 6985 w 16221"/>
              <a:gd name="T3" fmla="*/ 108215 h 16222"/>
              <a:gd name="T4" fmla="*/ 18607 w 16221"/>
              <a:gd name="T5" fmla="*/ 80478 h 16222"/>
              <a:gd name="T6" fmla="*/ 35325 w 16221"/>
              <a:gd name="T7" fmla="*/ 55968 h 16222"/>
              <a:gd name="T8" fmla="*/ 56241 w 16221"/>
              <a:gd name="T9" fmla="*/ 35160 h 16222"/>
              <a:gd name="T10" fmla="*/ 80878 w 16221"/>
              <a:gd name="T11" fmla="*/ 18510 h 16222"/>
              <a:gd name="T12" fmla="*/ 108760 w 16221"/>
              <a:gd name="T13" fmla="*/ 6949 h 16222"/>
              <a:gd name="T14" fmla="*/ 138970 w 16221"/>
              <a:gd name="T15" fmla="*/ 949 h 16222"/>
              <a:gd name="T16" fmla="*/ 162691 w 16221"/>
              <a:gd name="T17" fmla="*/ 19 h 16222"/>
              <a:gd name="T18" fmla="*/ 193359 w 16221"/>
              <a:gd name="T19" fmla="*/ 4632 h 16222"/>
              <a:gd name="T20" fmla="*/ 221718 w 16221"/>
              <a:gd name="T21" fmla="*/ 15283 h 16222"/>
              <a:gd name="T22" fmla="*/ 247272 w 16221"/>
              <a:gd name="T23" fmla="*/ 30528 h 16222"/>
              <a:gd name="T24" fmla="*/ 269581 w 16221"/>
              <a:gd name="T25" fmla="*/ 50424 h 16222"/>
              <a:gd name="T26" fmla="*/ 287253 w 16221"/>
              <a:gd name="T27" fmla="*/ 74004 h 16222"/>
              <a:gd name="T28" fmla="*/ 300268 w 16221"/>
              <a:gd name="T29" fmla="*/ 101285 h 16222"/>
              <a:gd name="T30" fmla="*/ 307692 w 16221"/>
              <a:gd name="T31" fmla="*/ 130408 h 16222"/>
              <a:gd name="T32" fmla="*/ 309562 w 16221"/>
              <a:gd name="T33" fmla="*/ 153988 h 16222"/>
              <a:gd name="T34" fmla="*/ 306299 w 16221"/>
              <a:gd name="T35" fmla="*/ 184971 h 16222"/>
              <a:gd name="T36" fmla="*/ 297463 w 16221"/>
              <a:gd name="T37" fmla="*/ 214094 h 16222"/>
              <a:gd name="T38" fmla="*/ 283054 w 16221"/>
              <a:gd name="T39" fmla="*/ 239990 h 16222"/>
              <a:gd name="T40" fmla="*/ 264008 w 16221"/>
              <a:gd name="T41" fmla="*/ 262658 h 16222"/>
              <a:gd name="T42" fmla="*/ 241241 w 16221"/>
              <a:gd name="T43" fmla="*/ 281605 h 16222"/>
              <a:gd name="T44" fmla="*/ 215211 w 16221"/>
              <a:gd name="T45" fmla="*/ 295938 h 16222"/>
              <a:gd name="T46" fmla="*/ 185917 w 16221"/>
              <a:gd name="T47" fmla="*/ 304729 h 16222"/>
              <a:gd name="T48" fmla="*/ 154791 w 16221"/>
              <a:gd name="T49" fmla="*/ 307956 h 16222"/>
              <a:gd name="T50" fmla="*/ 131069 w 16221"/>
              <a:gd name="T51" fmla="*/ 306114 h 16222"/>
              <a:gd name="T52" fmla="*/ 101794 w 16221"/>
              <a:gd name="T53" fmla="*/ 298710 h 16222"/>
              <a:gd name="T54" fmla="*/ 74370 w 16221"/>
              <a:gd name="T55" fmla="*/ 285763 h 16222"/>
              <a:gd name="T56" fmla="*/ 50668 w 16221"/>
              <a:gd name="T57" fmla="*/ 267727 h 16222"/>
              <a:gd name="T58" fmla="*/ 30687 w 16221"/>
              <a:gd name="T59" fmla="*/ 246008 h 16222"/>
              <a:gd name="T60" fmla="*/ 15344 w 16221"/>
              <a:gd name="T61" fmla="*/ 220568 h 16222"/>
              <a:gd name="T62" fmla="*/ 4657 w 16221"/>
              <a:gd name="T63" fmla="*/ 192375 h 16222"/>
              <a:gd name="T64" fmla="*/ 0 w 16221"/>
              <a:gd name="T65" fmla="*/ 161847 h 16222"/>
              <a:gd name="T66" fmla="*/ 138054 w 16221"/>
              <a:gd name="T67" fmla="*/ 212253 h 16222"/>
              <a:gd name="T68" fmla="*/ 145478 w 16221"/>
              <a:gd name="T69" fmla="*/ 210392 h 16222"/>
              <a:gd name="T70" fmla="*/ 229142 w 16221"/>
              <a:gd name="T71" fmla="*/ 128092 h 16222"/>
              <a:gd name="T72" fmla="*/ 232863 w 16221"/>
              <a:gd name="T73" fmla="*/ 117916 h 16222"/>
              <a:gd name="T74" fmla="*/ 229619 w 16221"/>
              <a:gd name="T75" fmla="*/ 107759 h 16222"/>
              <a:gd name="T76" fmla="*/ 221718 w 16221"/>
              <a:gd name="T77" fmla="*/ 102196 h 16222"/>
              <a:gd name="T78" fmla="*/ 212424 w 16221"/>
              <a:gd name="T79" fmla="*/ 101741 h 16222"/>
              <a:gd name="T80" fmla="*/ 136661 w 16221"/>
              <a:gd name="T81" fmla="*/ 170637 h 16222"/>
              <a:gd name="T82" fmla="*/ 105058 w 16221"/>
              <a:gd name="T83" fmla="*/ 141514 h 16222"/>
              <a:gd name="T84" fmla="*/ 95745 w 16221"/>
              <a:gd name="T85" fmla="*/ 140584 h 16222"/>
              <a:gd name="T86" fmla="*/ 86928 w 16221"/>
              <a:gd name="T87" fmla="*/ 145197 h 16222"/>
              <a:gd name="T88" fmla="*/ 82271 w 16221"/>
              <a:gd name="T89" fmla="*/ 156759 h 16222"/>
              <a:gd name="T90" fmla="*/ 85058 w 16221"/>
              <a:gd name="T91" fmla="*/ 166005 h 16222"/>
              <a:gd name="T92" fmla="*/ 128760 w 16221"/>
              <a:gd name="T93" fmla="*/ 209481 h 16222"/>
              <a:gd name="T94" fmla="*/ 138054 w 16221"/>
              <a:gd name="T95" fmla="*/ 212253 h 1622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6221"/>
              <a:gd name="T145" fmla="*/ 0 h 16222"/>
              <a:gd name="T146" fmla="*/ 16221 w 16221"/>
              <a:gd name="T147" fmla="*/ 16222 h 1622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close/>
              </a:path>
            </a:pathLst>
          </a:custGeom>
          <a:solidFill>
            <a:srgbClr val="002060"/>
          </a:solidFill>
          <a:ln w="19050" cap="rnd" cmpd="sng">
            <a:solidFill>
              <a:srgbClr val="90282F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28474" y="5142084"/>
            <a:ext cx="2911876" cy="1283545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1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ИП </a:t>
            </a:r>
            <a:r>
              <a:rPr lang="ru-RU" altLang="ru-RU" sz="1100" i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Дудова</a:t>
            </a:r>
            <a:r>
              <a:rPr lang="ru-RU" altLang="ru-RU" sz="11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В.Г. организовала 2 рабочих места по профессии  «швея» для инвалидов 3 группы в </a:t>
            </a:r>
            <a:r>
              <a:rPr lang="ru-RU" altLang="ru-RU" sz="11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г</a:t>
            </a:r>
            <a:r>
              <a:rPr lang="ru-RU" altLang="ru-RU" sz="11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Бородино и в Рыбинском районе. Для них было приобретено для работы специализированное швейное оборудование.</a:t>
            </a:r>
            <a:endParaRPr lang="ru-RU" sz="1100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90" y="5107124"/>
            <a:ext cx="2028739" cy="135346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2" name="Picture 2" descr="http://sousnko.ru/media/aoovos/news/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688" y="5107124"/>
            <a:ext cx="1990214" cy="136535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8380521" y="5142084"/>
            <a:ext cx="2867488" cy="1271652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100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ООО </a:t>
            </a:r>
            <a:r>
              <a:rPr lang="ru-RU" altLang="ru-RU" sz="11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«Дельта» (г. Красноярск) для трудоустройства инвалида 3 группы не имеющего основного общего образования по профессии «картонажник» приобретено  специализированное  оборудование (прокатный станок)</a:t>
            </a:r>
            <a:endParaRPr lang="ru-RU" sz="1100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3240350" y="5737005"/>
            <a:ext cx="36004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7989902" y="5777910"/>
            <a:ext cx="36004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utoShape 14"/>
          <p:cNvSpPr>
            <a:spLocks noChangeArrowheads="1"/>
          </p:cNvSpPr>
          <p:nvPr/>
        </p:nvSpPr>
        <p:spPr bwMode="gray">
          <a:xfrm>
            <a:off x="7989902" y="2227184"/>
            <a:ext cx="3124939" cy="1855989"/>
          </a:xfrm>
          <a:prstGeom prst="roundRect">
            <a:avLst>
              <a:gd name="adj" fmla="val 50000"/>
            </a:avLst>
          </a:prstGeom>
          <a:solidFill>
            <a:srgbClr val="D15A3E">
              <a:alpha val="70000"/>
            </a:srgbClr>
          </a:solidFill>
          <a:ln w="34925" cmpd="dbl" algn="ctr">
            <a:solidFill>
              <a:schemeClr val="tx2">
                <a:lumMod val="40000"/>
                <a:lumOff val="60000"/>
                <a:alpha val="42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Готовятся изменения </a:t>
            </a:r>
          </a:p>
          <a:p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увеличению с 2022 года </a:t>
            </a:r>
          </a:p>
          <a:p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единовременной суммы </a:t>
            </a:r>
          </a:p>
          <a:p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субсидирования </a:t>
            </a:r>
          </a:p>
          <a:p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 180,0 тыс.рублей</a:t>
            </a:r>
            <a:endParaRPr lang="ru-RU" altLang="ru-RU" sz="14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28474" y="4864963"/>
            <a:ext cx="10786367" cy="17755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64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750"/>
            <a:ext cx="12204000" cy="6864750"/>
          </a:xfrm>
          <a:prstGeom prst="rect">
            <a:avLst/>
          </a:prstGeom>
          <a:solidFill>
            <a:schemeClr val="accent1">
              <a:lumMod val="75000"/>
              <a:alpha val="43000"/>
            </a:schemeClr>
          </a:solidFill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b="1" smtClean="0">
                <a:solidFill>
                  <a:srgbClr val="17406D"/>
                </a:solidFill>
              </a:rPr>
              <a:pPr/>
              <a:t>7</a:t>
            </a:fld>
            <a:endParaRPr lang="ru-RU" b="1" dirty="0">
              <a:solidFill>
                <a:srgbClr val="17406D"/>
              </a:solidFill>
            </a:endParaRP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3670777" y="291406"/>
            <a:ext cx="6795996" cy="650730"/>
          </a:xfrm>
          <a:prstGeom prst="horizontalScroll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u="sng" dirty="0" smtClean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Финансовая поддержка работодателей </a:t>
            </a:r>
            <a:endParaRPr lang="ru-RU" altLang="ru-RU" b="1" u="sng" dirty="0">
              <a:solidFill>
                <a:srgbClr val="D15A3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10213" y="1455187"/>
            <a:ext cx="10404628" cy="844129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Возмещение затрат работодателей на организацию стажировок инвалидов при </a:t>
            </a:r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трудоустройстве на </a:t>
            </a:r>
            <a:r>
              <a:rPr lang="ru-RU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постоянные рабочие места (постановление Правительства Красноярского края от 13.12.2019 № 712-п)</a:t>
            </a:r>
          </a:p>
        </p:txBody>
      </p:sp>
      <p:sp>
        <p:nvSpPr>
          <p:cNvPr id="33" name="Стрелка вверх 32"/>
          <p:cNvSpPr/>
          <p:nvPr/>
        </p:nvSpPr>
        <p:spPr>
          <a:xfrm rot="10800000">
            <a:off x="2111792" y="2416476"/>
            <a:ext cx="1128557" cy="425017"/>
          </a:xfrm>
          <a:prstGeom prst="upArrow">
            <a:avLst/>
          </a:prstGeom>
          <a:solidFill>
            <a:srgbClr val="D15A3E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15A3E"/>
              </a:solidFill>
            </a:endParaRPr>
          </a:p>
        </p:txBody>
      </p:sp>
      <p:sp>
        <p:nvSpPr>
          <p:cNvPr id="34" name="AutoShape 14"/>
          <p:cNvSpPr>
            <a:spLocks noChangeArrowheads="1"/>
          </p:cNvSpPr>
          <p:nvPr/>
        </p:nvSpPr>
        <p:spPr bwMode="gray">
          <a:xfrm>
            <a:off x="639190" y="2908912"/>
            <a:ext cx="6086307" cy="104692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34925" cmpd="dbl" algn="ctr">
            <a:solidFill>
              <a:schemeClr val="tx2">
                <a:lumMod val="40000"/>
                <a:lumOff val="60000"/>
                <a:alpha val="42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Субсидия предоставляется работодателям на компенсацию </a:t>
            </a:r>
            <a:endParaRPr lang="ru-RU" altLang="ru-RU" sz="14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затрат на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заработную плату инвалида в размере минимальной </a:t>
            </a:r>
            <a:endParaRPr lang="ru-RU" altLang="ru-RU" sz="1400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оплаты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труда,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течение 3 месяцев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стажировки</a:t>
            </a:r>
            <a:endParaRPr lang="ru-RU" altLang="ru-RU" sz="14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639190" y="4172038"/>
            <a:ext cx="10475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2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ru-RU" sz="1400" i="1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По итогам 3 лет реализации мероприятия стажировку, с последующим трудоустройством на постоянные рабочие места, прошли более 100 инвалидов.</a:t>
            </a:r>
            <a:endParaRPr lang="ru-RU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8" name="Shape 842"/>
          <p:cNvSpPr>
            <a:spLocks/>
          </p:cNvSpPr>
          <p:nvPr/>
        </p:nvSpPr>
        <p:spPr bwMode="auto">
          <a:xfrm>
            <a:off x="387190" y="4204807"/>
            <a:ext cx="252000" cy="252000"/>
          </a:xfrm>
          <a:custGeom>
            <a:avLst/>
            <a:gdLst>
              <a:gd name="T0" fmla="*/ 935 w 16221"/>
              <a:gd name="T1" fmla="*/ 138268 h 16222"/>
              <a:gd name="T2" fmla="*/ 6985 w 16221"/>
              <a:gd name="T3" fmla="*/ 108215 h 16222"/>
              <a:gd name="T4" fmla="*/ 18607 w 16221"/>
              <a:gd name="T5" fmla="*/ 80478 h 16222"/>
              <a:gd name="T6" fmla="*/ 35325 w 16221"/>
              <a:gd name="T7" fmla="*/ 55968 h 16222"/>
              <a:gd name="T8" fmla="*/ 56241 w 16221"/>
              <a:gd name="T9" fmla="*/ 35160 h 16222"/>
              <a:gd name="T10" fmla="*/ 80878 w 16221"/>
              <a:gd name="T11" fmla="*/ 18510 h 16222"/>
              <a:gd name="T12" fmla="*/ 108760 w 16221"/>
              <a:gd name="T13" fmla="*/ 6949 h 16222"/>
              <a:gd name="T14" fmla="*/ 138970 w 16221"/>
              <a:gd name="T15" fmla="*/ 949 h 16222"/>
              <a:gd name="T16" fmla="*/ 162691 w 16221"/>
              <a:gd name="T17" fmla="*/ 19 h 16222"/>
              <a:gd name="T18" fmla="*/ 193359 w 16221"/>
              <a:gd name="T19" fmla="*/ 4632 h 16222"/>
              <a:gd name="T20" fmla="*/ 221718 w 16221"/>
              <a:gd name="T21" fmla="*/ 15283 h 16222"/>
              <a:gd name="T22" fmla="*/ 247272 w 16221"/>
              <a:gd name="T23" fmla="*/ 30528 h 16222"/>
              <a:gd name="T24" fmla="*/ 269581 w 16221"/>
              <a:gd name="T25" fmla="*/ 50424 h 16222"/>
              <a:gd name="T26" fmla="*/ 287253 w 16221"/>
              <a:gd name="T27" fmla="*/ 74004 h 16222"/>
              <a:gd name="T28" fmla="*/ 300268 w 16221"/>
              <a:gd name="T29" fmla="*/ 101285 h 16222"/>
              <a:gd name="T30" fmla="*/ 307692 w 16221"/>
              <a:gd name="T31" fmla="*/ 130408 h 16222"/>
              <a:gd name="T32" fmla="*/ 309562 w 16221"/>
              <a:gd name="T33" fmla="*/ 153988 h 16222"/>
              <a:gd name="T34" fmla="*/ 306299 w 16221"/>
              <a:gd name="T35" fmla="*/ 184971 h 16222"/>
              <a:gd name="T36" fmla="*/ 297463 w 16221"/>
              <a:gd name="T37" fmla="*/ 214094 h 16222"/>
              <a:gd name="T38" fmla="*/ 283054 w 16221"/>
              <a:gd name="T39" fmla="*/ 239990 h 16222"/>
              <a:gd name="T40" fmla="*/ 264008 w 16221"/>
              <a:gd name="T41" fmla="*/ 262658 h 16222"/>
              <a:gd name="T42" fmla="*/ 241241 w 16221"/>
              <a:gd name="T43" fmla="*/ 281605 h 16222"/>
              <a:gd name="T44" fmla="*/ 215211 w 16221"/>
              <a:gd name="T45" fmla="*/ 295938 h 16222"/>
              <a:gd name="T46" fmla="*/ 185917 w 16221"/>
              <a:gd name="T47" fmla="*/ 304729 h 16222"/>
              <a:gd name="T48" fmla="*/ 154791 w 16221"/>
              <a:gd name="T49" fmla="*/ 307956 h 16222"/>
              <a:gd name="T50" fmla="*/ 131069 w 16221"/>
              <a:gd name="T51" fmla="*/ 306114 h 16222"/>
              <a:gd name="T52" fmla="*/ 101794 w 16221"/>
              <a:gd name="T53" fmla="*/ 298710 h 16222"/>
              <a:gd name="T54" fmla="*/ 74370 w 16221"/>
              <a:gd name="T55" fmla="*/ 285763 h 16222"/>
              <a:gd name="T56" fmla="*/ 50668 w 16221"/>
              <a:gd name="T57" fmla="*/ 267727 h 16222"/>
              <a:gd name="T58" fmla="*/ 30687 w 16221"/>
              <a:gd name="T59" fmla="*/ 246008 h 16222"/>
              <a:gd name="T60" fmla="*/ 15344 w 16221"/>
              <a:gd name="T61" fmla="*/ 220568 h 16222"/>
              <a:gd name="T62" fmla="*/ 4657 w 16221"/>
              <a:gd name="T63" fmla="*/ 192375 h 16222"/>
              <a:gd name="T64" fmla="*/ 0 w 16221"/>
              <a:gd name="T65" fmla="*/ 161847 h 16222"/>
              <a:gd name="T66" fmla="*/ 138054 w 16221"/>
              <a:gd name="T67" fmla="*/ 212253 h 16222"/>
              <a:gd name="T68" fmla="*/ 145478 w 16221"/>
              <a:gd name="T69" fmla="*/ 210392 h 16222"/>
              <a:gd name="T70" fmla="*/ 229142 w 16221"/>
              <a:gd name="T71" fmla="*/ 128092 h 16222"/>
              <a:gd name="T72" fmla="*/ 232863 w 16221"/>
              <a:gd name="T73" fmla="*/ 117916 h 16222"/>
              <a:gd name="T74" fmla="*/ 229619 w 16221"/>
              <a:gd name="T75" fmla="*/ 107759 h 16222"/>
              <a:gd name="T76" fmla="*/ 221718 w 16221"/>
              <a:gd name="T77" fmla="*/ 102196 h 16222"/>
              <a:gd name="T78" fmla="*/ 212424 w 16221"/>
              <a:gd name="T79" fmla="*/ 101741 h 16222"/>
              <a:gd name="T80" fmla="*/ 136661 w 16221"/>
              <a:gd name="T81" fmla="*/ 170637 h 16222"/>
              <a:gd name="T82" fmla="*/ 105058 w 16221"/>
              <a:gd name="T83" fmla="*/ 141514 h 16222"/>
              <a:gd name="T84" fmla="*/ 95745 w 16221"/>
              <a:gd name="T85" fmla="*/ 140584 h 16222"/>
              <a:gd name="T86" fmla="*/ 86928 w 16221"/>
              <a:gd name="T87" fmla="*/ 145197 h 16222"/>
              <a:gd name="T88" fmla="*/ 82271 w 16221"/>
              <a:gd name="T89" fmla="*/ 156759 h 16222"/>
              <a:gd name="T90" fmla="*/ 85058 w 16221"/>
              <a:gd name="T91" fmla="*/ 166005 h 16222"/>
              <a:gd name="T92" fmla="*/ 128760 w 16221"/>
              <a:gd name="T93" fmla="*/ 209481 h 16222"/>
              <a:gd name="T94" fmla="*/ 138054 w 16221"/>
              <a:gd name="T95" fmla="*/ 212253 h 1622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6221"/>
              <a:gd name="T145" fmla="*/ 0 h 16222"/>
              <a:gd name="T146" fmla="*/ 16221 w 16221"/>
              <a:gd name="T147" fmla="*/ 16222 h 1622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close/>
              </a:path>
            </a:pathLst>
          </a:custGeom>
          <a:solidFill>
            <a:srgbClr val="002060"/>
          </a:solidFill>
          <a:ln w="19050" cap="rnd" cmpd="sng">
            <a:solidFill>
              <a:srgbClr val="90282F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28474" y="5142084"/>
            <a:ext cx="2911876" cy="1283545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1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sz="1100" i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г.Красноярске</a:t>
            </a:r>
            <a:r>
              <a:rPr lang="ru-RU" altLang="ru-RU" sz="11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после прохождения стажировки инвалид 3 группы трудоустроен на постоянное рабочее место в ООО «Капри плюс» на должность «художник-оформитель»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380521" y="5142084"/>
            <a:ext cx="2867488" cy="1271652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1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</a:t>
            </a:r>
            <a:r>
              <a:rPr lang="ru-RU" altLang="ru-RU" sz="1100" i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г.Железногорске</a:t>
            </a:r>
            <a:r>
              <a:rPr lang="ru-RU" altLang="ru-RU" sz="11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sz="11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sz="1100" i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ООО«Винтажные</a:t>
            </a:r>
            <a:r>
              <a:rPr lang="ru-RU" altLang="ru-RU" sz="11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технологии» после прохождения стажировки трудоустроен инвалид по специальности «шлифовщик по дереву»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3240350" y="5737005"/>
            <a:ext cx="36004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7989902" y="5777910"/>
            <a:ext cx="36004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328474" y="4864963"/>
            <a:ext cx="10786367" cy="17755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s://gymn1-sochi.ru/800/600/http/lavizm.ru/wp-content/uploads/2012/08/lavizm_dz_46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777" y="5142083"/>
            <a:ext cx="1975421" cy="128354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srbu.ru/images/instrument-i-oborudovanie/luchshie-shlifovalnie-mashiny-po-derevu/luchshie-shlifovalnie-mashiny-po-derev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672" y="5142083"/>
            <a:ext cx="2015230" cy="128354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14"/>
          <p:cNvSpPr>
            <a:spLocks noChangeArrowheads="1"/>
          </p:cNvSpPr>
          <p:nvPr/>
        </p:nvSpPr>
        <p:spPr bwMode="gray">
          <a:xfrm>
            <a:off x="7670307" y="3021513"/>
            <a:ext cx="3577702" cy="82172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34925" cmpd="dbl" algn="ctr">
            <a:solidFill>
              <a:schemeClr val="tx2">
                <a:lumMod val="40000"/>
                <a:lumOff val="60000"/>
                <a:alpha val="42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Примерная сумма субсидирования </a:t>
            </a:r>
          </a:p>
          <a:p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3 месяца составляет </a:t>
            </a:r>
          </a:p>
          <a:p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около 60,0 тыс.рублей</a:t>
            </a:r>
            <a:endParaRPr lang="ru-RU" altLang="ru-RU" sz="14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Стрелка вверх 22"/>
          <p:cNvSpPr/>
          <p:nvPr/>
        </p:nvSpPr>
        <p:spPr>
          <a:xfrm rot="5400000">
            <a:off x="6913966" y="3114203"/>
            <a:ext cx="651545" cy="636343"/>
          </a:xfrm>
          <a:prstGeom prst="upArrow">
            <a:avLst/>
          </a:prstGeom>
          <a:solidFill>
            <a:srgbClr val="D15A3E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011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606"/>
            <a:ext cx="12192000" cy="6858000"/>
          </a:xfrm>
          <a:prstGeom prst="rect">
            <a:avLst/>
          </a:prstGeom>
          <a:solidFill>
            <a:srgbClr val="8AD7F8"/>
          </a:solidFill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4DC0-C086-4048-9F5E-96C617D4A6F5}" type="slidenum">
              <a:rPr lang="ru-RU" b="1" smtClean="0">
                <a:solidFill>
                  <a:srgbClr val="17406D"/>
                </a:solidFill>
              </a:rPr>
              <a:pPr/>
              <a:t>8</a:t>
            </a:fld>
            <a:endParaRPr lang="ru-RU" b="1" dirty="0">
              <a:solidFill>
                <a:srgbClr val="17406D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3258105" y="296584"/>
            <a:ext cx="7415892" cy="822002"/>
          </a:xfrm>
          <a:prstGeom prst="horizontalScroll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u="sng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Мероприятия по организации временного трудоустройства</a:t>
            </a:r>
          </a:p>
        </p:txBody>
      </p:sp>
      <p:pic>
        <p:nvPicPr>
          <p:cNvPr id="37" name="Picture 39" descr="C:\Users\NagaevaAA\Desktop\шаблоны для презентаций\noun_Work_848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1" t="12202" r="10031" b="20822"/>
          <a:stretch>
            <a:fillRect/>
          </a:stretch>
        </p:blipFill>
        <p:spPr bwMode="auto">
          <a:xfrm>
            <a:off x="456363" y="3268223"/>
            <a:ext cx="616413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9" descr="X:\МАША\2018\слайды\i (2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000"/>
                    </a14:imgEffect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4" y="1719976"/>
            <a:ext cx="85961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0" descr="C:\Users\NagaevaAA\Desktop\шаблоны для презентаций\noun_exhibition_105479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3" t="3561" r="16513" b="17581"/>
          <a:stretch>
            <a:fillRect/>
          </a:stretch>
        </p:blipFill>
        <p:spPr bwMode="auto">
          <a:xfrm>
            <a:off x="549281" y="4603873"/>
            <a:ext cx="496845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Группа 26"/>
          <p:cNvGrpSpPr>
            <a:grpSpLocks/>
          </p:cNvGrpSpPr>
          <p:nvPr/>
        </p:nvGrpSpPr>
        <p:grpSpPr bwMode="auto">
          <a:xfrm>
            <a:off x="1194377" y="1796220"/>
            <a:ext cx="2477514" cy="952952"/>
            <a:chOff x="1138569" y="516853"/>
            <a:chExt cx="4126770" cy="1189356"/>
          </a:xfrm>
        </p:grpSpPr>
        <p:sp>
          <p:nvSpPr>
            <p:cNvPr id="52" name="TextBox 27"/>
            <p:cNvSpPr txBox="1">
              <a:spLocks noChangeArrowheads="1"/>
            </p:cNvSpPr>
            <p:nvPr/>
          </p:nvSpPr>
          <p:spPr bwMode="auto">
            <a:xfrm>
              <a:off x="1138569" y="516853"/>
              <a:ext cx="4126770" cy="422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ru-RU" altLang="ru-RU" sz="1600" dirty="0" smtClean="0">
                  <a:solidFill>
                    <a:srgbClr val="D15A3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1,1 тыс. инвалидов</a:t>
              </a:r>
              <a:endParaRPr lang="ru-RU" altLang="ru-RU" sz="1600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="" xmlns:a16="http://schemas.microsoft.com/office/drawing/2014/main" id="{12712E88-5ACF-462A-A9CC-93A192A443C5}"/>
                </a:ext>
              </a:extLst>
            </p:cNvPr>
            <p:cNvSpPr/>
            <p:nvPr/>
          </p:nvSpPr>
          <p:spPr>
            <a:xfrm>
              <a:off x="1138569" y="899539"/>
              <a:ext cx="4126770" cy="80667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Временное трудоустройство граждан, испытывающих трудности в поиске работы</a:t>
              </a:r>
              <a:endPara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5" name="Группа 26"/>
          <p:cNvGrpSpPr>
            <a:grpSpLocks/>
          </p:cNvGrpSpPr>
          <p:nvPr/>
        </p:nvGrpSpPr>
        <p:grpSpPr bwMode="auto">
          <a:xfrm>
            <a:off x="1194377" y="3270329"/>
            <a:ext cx="2217216" cy="922906"/>
            <a:chOff x="1138569" y="516853"/>
            <a:chExt cx="4126770" cy="1151857"/>
          </a:xfrm>
        </p:grpSpPr>
        <p:sp>
          <p:nvSpPr>
            <p:cNvPr id="56" name="TextBox 27"/>
            <p:cNvSpPr txBox="1">
              <a:spLocks noChangeArrowheads="1"/>
            </p:cNvSpPr>
            <p:nvPr/>
          </p:nvSpPr>
          <p:spPr bwMode="auto">
            <a:xfrm>
              <a:off x="1138569" y="516853"/>
              <a:ext cx="4126770" cy="422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ru-RU" altLang="ru-RU" sz="1600" dirty="0" smtClean="0">
                  <a:solidFill>
                    <a:srgbClr val="D15A3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243 инвалида </a:t>
              </a:r>
              <a:endParaRPr lang="ru-RU" altLang="ru-RU" sz="1600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="" xmlns:a16="http://schemas.microsoft.com/office/drawing/2014/main" id="{12712E88-5ACF-462A-A9CC-93A192A443C5}"/>
                </a:ext>
              </a:extLst>
            </p:cNvPr>
            <p:cNvSpPr/>
            <p:nvPr/>
          </p:nvSpPr>
          <p:spPr>
            <a:xfrm>
              <a:off x="1138569" y="1092517"/>
              <a:ext cx="4126770" cy="57619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Приняли участие в общественных работах</a:t>
              </a:r>
              <a:endPara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9" name="Группа 26"/>
          <p:cNvGrpSpPr>
            <a:grpSpLocks/>
          </p:cNvGrpSpPr>
          <p:nvPr/>
        </p:nvGrpSpPr>
        <p:grpSpPr bwMode="auto">
          <a:xfrm>
            <a:off x="1202523" y="4559556"/>
            <a:ext cx="2388407" cy="978647"/>
            <a:chOff x="1138569" y="516940"/>
            <a:chExt cx="4126770" cy="1411081"/>
          </a:xfrm>
        </p:grpSpPr>
        <p:sp>
          <p:nvSpPr>
            <p:cNvPr id="60" name="TextBox 27"/>
            <p:cNvSpPr txBox="1">
              <a:spLocks noChangeArrowheads="1"/>
            </p:cNvSpPr>
            <p:nvPr/>
          </p:nvSpPr>
          <p:spPr bwMode="auto">
            <a:xfrm>
              <a:off x="1217303" y="516940"/>
              <a:ext cx="3832470" cy="48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24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ru-RU" altLang="ru-RU" sz="1600" dirty="0" smtClean="0">
                  <a:solidFill>
                    <a:srgbClr val="D15A3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68 инвалидов</a:t>
              </a:r>
              <a:endParaRPr lang="ru-RU" altLang="ru-RU" sz="1600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="" xmlns:a16="http://schemas.microsoft.com/office/drawing/2014/main" id="{12712E88-5ACF-462A-A9CC-93A192A443C5}"/>
                </a:ext>
              </a:extLst>
            </p:cNvPr>
            <p:cNvSpPr/>
            <p:nvPr/>
          </p:nvSpPr>
          <p:spPr>
            <a:xfrm>
              <a:off x="1138569" y="996097"/>
              <a:ext cx="4126770" cy="9319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1200" dirty="0" smtClean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Трудоустроено подростков в свободное от учебы время</a:t>
              </a:r>
              <a:endParaRPr lang="ru-RU" sz="1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0" name="Скругленный прямоугольник 49"/>
          <p:cNvSpPr/>
          <p:nvPr/>
        </p:nvSpPr>
        <p:spPr>
          <a:xfrm>
            <a:off x="4792597" y="1437839"/>
            <a:ext cx="6090082" cy="1500669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rgbClr val="D15A3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Оплата труда участникам временной занятости производится работодателем, организующим временные рабочие места. Дополнительно к заработной плате службой занятости населения оказывается материальная поддержка за счет средств краевого бюджета в сумме двукратного МРОТ, увеличенного на районный коэффициент </a:t>
            </a:r>
            <a:r>
              <a:rPr lang="ru-RU" sz="1300" b="1" dirty="0" smtClean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1300" b="1" dirty="0">
              <a:solidFill>
                <a:srgbClr val="D15A3E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4" name="Picture 6" descr="http://old.my.gov.uz/uploadss/news/27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30" y="2498523"/>
            <a:ext cx="1050476" cy="87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Скругленный прямоугольник 57"/>
          <p:cNvSpPr/>
          <p:nvPr/>
        </p:nvSpPr>
        <p:spPr>
          <a:xfrm>
            <a:off x="5343722" y="3595075"/>
            <a:ext cx="5192728" cy="1426159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200" b="1" dirty="0" smtClean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Работодатели</a:t>
            </a:r>
            <a:r>
              <a:rPr lang="ru-RU" sz="1200" b="1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принимая участие во временном трудоустройстве, получают возможность: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оценить профессиональные качества специалиста до трудоустройства на постоянное рабочее место; 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создать кадровый резерв для своего предприятия;  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подобрать работника для выполнения временных </a:t>
            </a:r>
            <a:r>
              <a:rPr lang="ru-RU" sz="1200" b="1" dirty="0" smtClean="0">
                <a:solidFill>
                  <a:srgbClr val="D15A3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работ</a:t>
            </a:r>
            <a:endParaRPr lang="ru-RU" sz="1200" b="1" dirty="0">
              <a:solidFill>
                <a:srgbClr val="D15A3E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2" name="Picture 2" descr="https://www.hse.ru/data/2016/07/07/1116471385/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30" y="3774329"/>
            <a:ext cx="1049008" cy="97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Стрелка вверх 63"/>
          <p:cNvSpPr/>
          <p:nvPr/>
        </p:nvSpPr>
        <p:spPr>
          <a:xfrm rot="13586963">
            <a:off x="9520003" y="3070168"/>
            <a:ext cx="439758" cy="449676"/>
          </a:xfrm>
          <a:prstGeom prst="upArrow">
            <a:avLst/>
          </a:prstGeom>
          <a:solidFill>
            <a:srgbClr val="D15A3E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Стрелка вверх 64"/>
          <p:cNvSpPr/>
          <p:nvPr/>
        </p:nvSpPr>
        <p:spPr>
          <a:xfrm rot="7973892">
            <a:off x="6190500" y="3043386"/>
            <a:ext cx="439758" cy="449676"/>
          </a:xfrm>
          <a:prstGeom prst="upArrow">
            <a:avLst/>
          </a:prstGeom>
          <a:solidFill>
            <a:srgbClr val="D15A3E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2" descr="Общественные работы против безработицы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353" y="5190159"/>
            <a:ext cx="2681057" cy="150809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vradm.ru/media/k2/items/cache/bbfb4faa18ee2951b02b656fb34be1d7_X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24" y="5100414"/>
            <a:ext cx="2290228" cy="152681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ser34784.clients-cdnnow.ru/localStorage/news/b4/a3/fd/a8/b4a3fda8_resizedScaled_1020to49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169" y="5206938"/>
            <a:ext cx="2791232" cy="147453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901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"/>
          <p:cNvPicPr/>
          <p:nvPr/>
        </p:nvPicPr>
        <p:blipFill>
          <a:blip r:embed="rId2"/>
          <a:stretch/>
        </p:blipFill>
        <p:spPr>
          <a:xfrm>
            <a:off x="0" y="-9654"/>
            <a:ext cx="12227040" cy="6933240"/>
          </a:xfrm>
          <a:prstGeom prst="rect">
            <a:avLst/>
          </a:prstGeom>
          <a:ln>
            <a:noFill/>
          </a:ln>
        </p:spPr>
      </p:pic>
      <p:sp>
        <p:nvSpPr>
          <p:cNvPr id="211" name="TextShape 1"/>
          <p:cNvSpPr txBox="1"/>
          <p:nvPr/>
        </p:nvSpPr>
        <p:spPr>
          <a:xfrm>
            <a:off x="9264240" y="164520"/>
            <a:ext cx="2844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3C4A2CB-D318-4510-8A69-EFB2D155223D}" type="slidenum">
              <a:rPr lang="ru-RU" sz="1339" b="1" strike="noStrike" spc="-1">
                <a:solidFill>
                  <a:srgbClr val="17406D"/>
                </a:solidFill>
                <a:latin typeface="Akrobat"/>
              </a:rPr>
              <a:t>9</a:t>
            </a:fld>
            <a:endParaRPr lang="ru-RU" sz="1339" b="0" strike="noStrike" spc="-1">
              <a:latin typeface="Times New Roman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2842020" y="538560"/>
            <a:ext cx="8197020" cy="8136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648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u="sng" strike="noStrike" spc="-1" dirty="0" smtClean="0">
                <a:solidFill>
                  <a:srgbClr val="D15A3E"/>
                </a:solidFill>
                <a:uFillTx/>
                <a:latin typeface="Verdana"/>
                <a:ea typeface="Verdana"/>
              </a:rPr>
              <a:t>Внесение изменений в законодательство о квотировании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4" name="CustomShape 16"/>
          <p:cNvSpPr/>
          <p:nvPr/>
        </p:nvSpPr>
        <p:spPr>
          <a:xfrm>
            <a:off x="710974" y="1560978"/>
            <a:ext cx="4262092" cy="100811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36000"/>
            </a:schemeClr>
          </a:solidFill>
          <a:ln w="648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latin typeface="Verdana"/>
                <a:ea typeface="Verdana"/>
              </a:rPr>
              <a:t>С </a:t>
            </a:r>
            <a:r>
              <a:rPr lang="ru-RU" sz="1400" spc="-1" dirty="0">
                <a:solidFill>
                  <a:srgbClr val="002060"/>
                </a:solidFill>
                <a:latin typeface="Verdana"/>
                <a:ea typeface="Verdana"/>
              </a:rPr>
              <a:t>01.03.2022, вопросы установления квоты для приема на работу инвалидов регулируются в соответствии с законодательством о занятости населения</a:t>
            </a:r>
          </a:p>
        </p:txBody>
      </p:sp>
      <p:sp>
        <p:nvSpPr>
          <p:cNvPr id="6" name="CustomShape 14"/>
          <p:cNvSpPr/>
          <p:nvPr/>
        </p:nvSpPr>
        <p:spPr>
          <a:xfrm rot="5400000">
            <a:off x="5175441" y="1668990"/>
            <a:ext cx="1008112" cy="79208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D15A3E">
              <a:alpha val="70000"/>
            </a:srgbClr>
          </a:solidFill>
          <a:ln w="648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16"/>
          <p:cNvSpPr/>
          <p:nvPr/>
        </p:nvSpPr>
        <p:spPr>
          <a:xfrm>
            <a:off x="6312024" y="1560978"/>
            <a:ext cx="4262092" cy="100811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36000"/>
            </a:schemeClr>
          </a:solidFill>
          <a:ln w="648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latin typeface="Verdana"/>
                <a:ea typeface="Verdana"/>
              </a:rPr>
              <a:t>Установление </a:t>
            </a:r>
            <a:r>
              <a:rPr lang="ru-RU" sz="1400" spc="-1" dirty="0">
                <a:solidFill>
                  <a:srgbClr val="002060"/>
                </a:solidFill>
                <a:latin typeface="Verdana"/>
                <a:ea typeface="Verdana"/>
              </a:rPr>
              <a:t>квоты для приема на работу инвалидов </a:t>
            </a:r>
            <a:r>
              <a:rPr lang="ru-RU" sz="1400" spc="-1" dirty="0" smtClean="0">
                <a:solidFill>
                  <a:srgbClr val="002060"/>
                </a:solidFill>
                <a:latin typeface="Verdana"/>
                <a:ea typeface="Verdana"/>
              </a:rPr>
              <a:t>регулирует </a:t>
            </a:r>
            <a:r>
              <a:rPr lang="ru-RU" sz="1400" spc="-1" dirty="0">
                <a:solidFill>
                  <a:srgbClr val="002060"/>
                </a:solidFill>
                <a:latin typeface="Verdana"/>
                <a:ea typeface="Verdana"/>
              </a:rPr>
              <a:t>новая ст. 13.2 Закона о занятости № 1032-1. </a:t>
            </a:r>
            <a:r>
              <a:rPr lang="ru-RU" sz="1400" spc="-1" dirty="0" smtClean="0">
                <a:solidFill>
                  <a:srgbClr val="002060"/>
                </a:solidFill>
                <a:latin typeface="Verdana"/>
                <a:ea typeface="Verdana"/>
              </a:rPr>
              <a:t>Вступила </a:t>
            </a:r>
            <a:r>
              <a:rPr lang="ru-RU" sz="1400" spc="-1" dirty="0">
                <a:solidFill>
                  <a:srgbClr val="002060"/>
                </a:solidFill>
                <a:latin typeface="Verdana"/>
                <a:ea typeface="Verdana"/>
              </a:rPr>
              <a:t>в силу </a:t>
            </a:r>
            <a:r>
              <a:rPr lang="ru-RU" sz="1400" u="sng" spc="-1" dirty="0">
                <a:solidFill>
                  <a:srgbClr val="002060"/>
                </a:solidFill>
                <a:latin typeface="Verdana"/>
                <a:ea typeface="Verdana"/>
              </a:rPr>
              <a:t>с 01.03.2022</a:t>
            </a:r>
          </a:p>
        </p:txBody>
      </p:sp>
      <p:sp>
        <p:nvSpPr>
          <p:cNvPr id="8" name="CustomShape 16"/>
          <p:cNvSpPr/>
          <p:nvPr/>
        </p:nvSpPr>
        <p:spPr>
          <a:xfrm>
            <a:off x="2105891" y="2708920"/>
            <a:ext cx="7051964" cy="43204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36000"/>
            </a:schemeClr>
          </a:solidFill>
          <a:ln w="648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500" b="1" spc="-1" dirty="0">
                <a:solidFill>
                  <a:srgbClr val="C00000"/>
                </a:solidFill>
                <a:latin typeface="Verdana"/>
                <a:ea typeface="Verdana"/>
              </a:rPr>
              <a:t>Положения статьи 13.2 </a:t>
            </a:r>
            <a:r>
              <a:rPr lang="ru-RU" sz="1500" b="1" spc="-1" dirty="0" smtClean="0">
                <a:solidFill>
                  <a:srgbClr val="C00000"/>
                </a:solidFill>
                <a:latin typeface="Verdana"/>
                <a:ea typeface="Verdana"/>
              </a:rPr>
              <a:t>Закона </a:t>
            </a:r>
            <a:r>
              <a:rPr lang="ru-RU" sz="1500" b="1" spc="-1" dirty="0">
                <a:solidFill>
                  <a:srgbClr val="C00000"/>
                </a:solidFill>
                <a:latin typeface="Verdana"/>
                <a:ea typeface="Verdana"/>
              </a:rPr>
              <a:t>о занятости № 1032-1</a:t>
            </a:r>
          </a:p>
        </p:txBody>
      </p:sp>
      <p:sp>
        <p:nvSpPr>
          <p:cNvPr id="9" name="CustomShape 16"/>
          <p:cNvSpPr/>
          <p:nvPr/>
        </p:nvSpPr>
        <p:spPr>
          <a:xfrm>
            <a:off x="676703" y="3284984"/>
            <a:ext cx="10117917" cy="72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36000"/>
            </a:schemeClr>
          </a:solidFill>
          <a:ln w="648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latin typeface="Verdana"/>
                <a:ea typeface="Verdana"/>
              </a:rPr>
              <a:t>1. Численность </a:t>
            </a:r>
            <a:r>
              <a:rPr lang="ru-RU" sz="1400" spc="-1" dirty="0">
                <a:solidFill>
                  <a:srgbClr val="002060"/>
                </a:solidFill>
                <a:latin typeface="Verdana"/>
                <a:ea typeface="Verdana"/>
              </a:rPr>
              <a:t>работников для целей исчисления квоты для приема на работу инвалидов определяется исходя из среднесписочной численности работников без учета работников филиалов и представительств работодателя, расположенных в других субъектах РФ</a:t>
            </a:r>
          </a:p>
        </p:txBody>
      </p:sp>
      <p:sp>
        <p:nvSpPr>
          <p:cNvPr id="10" name="CustomShape 16"/>
          <p:cNvSpPr/>
          <p:nvPr/>
        </p:nvSpPr>
        <p:spPr>
          <a:xfrm>
            <a:off x="690637" y="4149080"/>
            <a:ext cx="10090048" cy="72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36000"/>
            </a:schemeClr>
          </a:solidFill>
          <a:ln w="648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1400" spc="-1" dirty="0">
                <a:solidFill>
                  <a:srgbClr val="002060"/>
                </a:solidFill>
                <a:latin typeface="Verdana"/>
                <a:ea typeface="Verdana"/>
              </a:rPr>
              <a:t>2. Филиалам и представительствам работодателя устанавливается квота для приема на работу инвалидов в соответствии с законодательством субъектов РФ, на территориях которых они расположены, исходя из среднесписочной численности работников таких филиалов и представительств </a:t>
            </a:r>
            <a:r>
              <a:rPr lang="ru-RU" sz="1400" spc="-1" dirty="0" smtClean="0">
                <a:solidFill>
                  <a:srgbClr val="002060"/>
                </a:solidFill>
                <a:latin typeface="Verdana"/>
                <a:ea typeface="Verdana"/>
              </a:rPr>
              <a:t> </a:t>
            </a:r>
            <a:endParaRPr lang="ru-RU" sz="1400" spc="-1" dirty="0">
              <a:solidFill>
                <a:srgbClr val="002060"/>
              </a:solidFill>
              <a:latin typeface="Verdana"/>
              <a:ea typeface="Verdana"/>
            </a:endParaRPr>
          </a:p>
        </p:txBody>
      </p:sp>
      <p:sp>
        <p:nvSpPr>
          <p:cNvPr id="11" name="CustomShape 16"/>
          <p:cNvSpPr/>
          <p:nvPr/>
        </p:nvSpPr>
        <p:spPr>
          <a:xfrm>
            <a:off x="704572" y="5013176"/>
            <a:ext cx="10090048" cy="72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36000"/>
            </a:schemeClr>
          </a:solidFill>
          <a:ln w="648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1400" spc="-1" dirty="0">
                <a:solidFill>
                  <a:srgbClr val="002060"/>
                </a:solidFill>
                <a:latin typeface="Verdana"/>
                <a:ea typeface="Verdana"/>
              </a:rPr>
              <a:t>3. Квота для приема на работу инвалидов считается выполненной работодателем в случае оформления в определенном порядке трудовых отношений с инвалидами в рамках исполнения работодателем обязанности по трудоустройству инвалидов в соответствии с установленной квотой</a:t>
            </a:r>
          </a:p>
        </p:txBody>
      </p:sp>
      <p:sp>
        <p:nvSpPr>
          <p:cNvPr id="12" name="CustomShape 16"/>
          <p:cNvSpPr/>
          <p:nvPr/>
        </p:nvSpPr>
        <p:spPr>
          <a:xfrm>
            <a:off x="715904" y="5877272"/>
            <a:ext cx="10090050" cy="72000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36000"/>
            </a:schemeClr>
          </a:solidFill>
          <a:ln w="648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1400" spc="-1" dirty="0">
                <a:solidFill>
                  <a:srgbClr val="002060"/>
                </a:solidFill>
                <a:latin typeface="Verdana"/>
                <a:ea typeface="Verdana"/>
              </a:rPr>
              <a:t>4. Оформление работодателем в установленном порядке трудовых отношений с инвалидом на любое рабочее место считается выполнением квоты для приема на работу инвалидов в случаях и порядке, которые должно утвердить Правительство РФ</a:t>
            </a:r>
          </a:p>
        </p:txBody>
      </p:sp>
      <p:sp>
        <p:nvSpPr>
          <p:cNvPr id="2" name="Выгнутая влево стрелка 1"/>
          <p:cNvSpPr/>
          <p:nvPr/>
        </p:nvSpPr>
        <p:spPr>
          <a:xfrm>
            <a:off x="255367" y="3536952"/>
            <a:ext cx="288032" cy="756144"/>
          </a:xfrm>
          <a:prstGeom prst="curvedRightArrow">
            <a:avLst/>
          </a:prstGeom>
          <a:solidFill>
            <a:srgbClr val="C0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255367" y="4509080"/>
            <a:ext cx="288032" cy="756144"/>
          </a:xfrm>
          <a:prstGeom prst="curvedRightArrow">
            <a:avLst/>
          </a:prstGeom>
          <a:solidFill>
            <a:srgbClr val="C0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255367" y="5458134"/>
            <a:ext cx="288032" cy="756144"/>
          </a:xfrm>
          <a:prstGeom prst="curvedRightArrow">
            <a:avLst/>
          </a:prstGeom>
          <a:solidFill>
            <a:srgbClr val="C0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725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onference_1">
  <a:themeElements>
    <a:clrScheme name="1_Conference_1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1_Conference_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2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2" charset="-127"/>
          </a:defRPr>
        </a:defPPr>
      </a:lstStyle>
    </a:lnDef>
  </a:objectDefaults>
  <a:extraClrSchemeLst>
    <a:extraClrScheme>
      <a:clrScheme name="1_Conference_1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ference_1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ference_1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ference_1">
  <a:themeElements>
    <a:clrScheme name="Conference_1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Conference_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2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2" charset="-127"/>
          </a:defRPr>
        </a:defPPr>
      </a:lstStyle>
    </a:lnDef>
  </a:objectDefaults>
  <a:extraClrSchemeLst>
    <a:extraClrScheme>
      <a:clrScheme name="Conference_1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1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erence_1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planirovanie</Template>
  <TotalTime>2915</TotalTime>
  <Words>876</Words>
  <Application>Microsoft Office PowerPoint</Application>
  <PresentationFormat>Произвольный</PresentationFormat>
  <Paragraphs>110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1_Conference_1</vt:lpstr>
      <vt:lpstr>Conference_1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технологии организованного набора и привлечения граждан Республики Узбекистан для временного трудоустройства на территории Российской Федерации и консультационно-методическое сопровождение ее внедрения</dc:title>
  <dc:creator>SFS</dc:creator>
  <cp:lastModifiedBy>Роман В. Сульдин</cp:lastModifiedBy>
  <cp:revision>396</cp:revision>
  <cp:lastPrinted>2021-12-10T09:39:43Z</cp:lastPrinted>
  <dcterms:created xsi:type="dcterms:W3CDTF">2019-05-15T17:39:33Z</dcterms:created>
  <dcterms:modified xsi:type="dcterms:W3CDTF">2022-03-02T05:03:56Z</dcterms:modified>
</cp:coreProperties>
</file>