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sldIdLst>
    <p:sldId id="418" r:id="rId2"/>
    <p:sldId id="383" r:id="rId3"/>
    <p:sldId id="390" r:id="rId4"/>
    <p:sldId id="433" r:id="rId5"/>
    <p:sldId id="391" r:id="rId6"/>
    <p:sldId id="392" r:id="rId7"/>
    <p:sldId id="393" r:id="rId8"/>
    <p:sldId id="394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FF"/>
    <a:srgbClr val="00CC00"/>
    <a:srgbClr val="FF9900"/>
    <a:srgbClr val="22AF01"/>
    <a:srgbClr val="E95C0C"/>
    <a:srgbClr val="FF9933"/>
    <a:srgbClr val="F56BF5"/>
    <a:srgbClr val="00A6B7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2" autoAdjust="0"/>
    <p:restoredTop sz="97126" autoAdjust="0"/>
  </p:normalViewPr>
  <p:slideViewPr>
    <p:cSldViewPr>
      <p:cViewPr>
        <p:scale>
          <a:sx n="100" d="100"/>
          <a:sy n="100" d="100"/>
        </p:scale>
        <p:origin x="-203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7" cy="49680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482" y="1"/>
            <a:ext cx="2946576" cy="49680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10366C-B33B-4F2C-BFC6-3D87C2EE23B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15709"/>
            <a:ext cx="5438463" cy="4466511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577" cy="49680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482" y="9428244"/>
            <a:ext cx="2946576" cy="49680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EF1B4D-F216-4614-8E2B-6D70C8A7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7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F1B4D-F216-4614-8E2B-6D70C8A76E0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F1B4D-F216-4614-8E2B-6D70C8A76E0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D5E2-3DDE-4E03-BF97-8E0AFF1D9FF4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A637-21FE-42D4-A2C8-8531A6E85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8C28-329A-48DF-91D9-BCFF3BA362A0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0665-15AF-428F-881A-8704FD0D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E499-894A-4FD5-89DB-336701DDF0F5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F340-7BA1-4C99-8EA0-7B470F7CC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4B90-F715-414E-B6F7-33896A1A8977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802E-E617-423A-BCB1-595043350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023F-E82D-43C9-B42A-6EB6EEF571C4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DAD4-3F26-4076-B900-3B38A32A0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15C7-803C-4980-8D01-0133A2DD4B42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4097-8F8C-41C7-ADDA-FCDBE5D08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A1C0-0080-48D6-95B4-E033C4C8A65B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DCDA-B934-4387-A3C7-932F2A075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FDF6-975D-40AC-ADD9-7FAD10858329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6131-EE80-4B0B-9368-12DB37C04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91A6-22E1-40B1-9905-52FD20536D25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3EEE-441E-41F8-B624-83FD26A4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3F23-651F-46F0-8726-6C2C9DB8B5B6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E0C6-9091-4BE5-BBC7-44FADC4A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8F01-E97C-4651-8583-78642F57CB32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685-005D-4CB9-951D-D16B31083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3EE9F6-E2F0-4E67-94E8-EDB086B28F09}" type="datetime1">
              <a:rPr lang="ru-RU" smtClean="0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FD3D1-8B37-4423-B1C7-48B70FC5B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67694"/>
            <a:ext cx="2133600" cy="353781"/>
          </a:xfrm>
        </p:spPr>
        <p:txBody>
          <a:bodyPr/>
          <a:lstStyle/>
          <a:p>
            <a:pPr>
              <a:defRPr/>
            </a:pPr>
            <a:fld id="{286F3EEE-441E-41F8-B624-83FD26A42D7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pSp>
        <p:nvGrpSpPr>
          <p:cNvPr id="3" name="Группа 3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0"/>
              <a:ext cx="9144000" cy="649050"/>
              <a:chOff x="0" y="0"/>
              <a:chExt cx="9144000" cy="649050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0" y="0"/>
                <a:ext cx="9144000" cy="620688"/>
              </a:xfrm>
              <a:prstGeom prst="rect">
                <a:avLst/>
              </a:prstGeom>
              <a:solidFill>
                <a:srgbClr val="E95C0C"/>
              </a:solidFill>
              <a:ln>
                <a:solidFill>
                  <a:srgbClr val="E95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Picture 4" descr="C:\Users\norm\Desktop\Для презентации\Для презентации\Городская среда (логотип)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EF6524"/>
                  </a:clrFrom>
                  <a:clrTo>
                    <a:srgbClr val="EF6524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20272" y="0"/>
                <a:ext cx="1187624" cy="649050"/>
              </a:xfrm>
              <a:prstGeom prst="rect">
                <a:avLst/>
              </a:prstGeom>
              <a:noFill/>
            </p:spPr>
          </p:pic>
          <p:pic>
            <p:nvPicPr>
              <p:cNvPr id="42" name="Picture 5" descr="C:\Users\norm\Desktop\Для презентации\1675049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504" y="44624"/>
                <a:ext cx="444629" cy="541288"/>
              </a:xfrm>
              <a:prstGeom prst="rect">
                <a:avLst/>
              </a:prstGeom>
              <a:noFill/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7867575" y="116632"/>
              <a:ext cx="12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Слайд 11</a:t>
              </a:r>
              <a:endPara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3568" y="11663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13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КРАСНОЯРСКИЙ КРАЙ</a:t>
            </a:r>
            <a:endParaRPr lang="ru-RU" kern="13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-108520" y="620688"/>
            <a:ext cx="9433048" cy="648071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ВКЛЮЧЕНИЯ ДВОРОВЫХ ТЕРРИТОРИЙ В МУНИЦИПАЛЬНУЮ ПРОГРАММУ ФОРМИРОВАНИЕ СОВРЕМЕННОЙ ГОРОДСКОЙ (СЕЛЬСКОЙ) СРЕДЫ НА 2018-2024 ГОДЫ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83002" y="1226024"/>
            <a:ext cx="288032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383285" y="1164012"/>
            <a:ext cx="8928992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Общим собранием собственников помещений  МКД принято решение по следующим вопросам: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96969" y="1399112"/>
            <a:ext cx="907300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обращении с предложением по включению дворовой территории МКД в муниципальную программу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51520" y="1687347"/>
            <a:ext cx="907300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в 2018-2024 годах работ по благоустройству дворовой территории МКД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8509" y="1935230"/>
            <a:ext cx="91440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финансового участия заинтересованных лиц (собственников помещений МКД) при выполнении    работ по благоустройству двора: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2553891" y="2160711"/>
            <a:ext cx="907300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sz="14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минимальный перечень – 2 %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2553891" y="2380322"/>
            <a:ext cx="907300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sz="14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дополнительный перечень – 20 %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4638" y="2541379"/>
            <a:ext cx="90364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обеспечение трудового участия заинтересованных лиц (собственников помещений МКД)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779" y="2871111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д) обеспечение последующего содержания благоустроенной дворовой территории за счет средств собственников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501" y="3430219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ж) об определении лица, уполномоченного на подачу предложений, представляющего интересы собственников при подаче предложений и реализации муниципальной программы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6013" y="390042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з) об определении уполномоченных лиц из числа собственников помещений для участия в реализации муниципальной программы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395536" y="4459832"/>
            <a:ext cx="8928992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МКД сдан в эксплуатацию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2006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и при этом не признан  аварийным и подлежащим сносу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90317" y="4514765"/>
            <a:ext cx="288032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383285" y="4802797"/>
            <a:ext cx="8928992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 ассигнования на благоустройство дворовой территории  не предоставлялись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90317" y="4861342"/>
            <a:ext cx="288032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395536" y="5093804"/>
            <a:ext cx="8748464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от организации, осуществляющей управление МКД, о том, что в период благоустройства дворовой территории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капитального, текущего ремонтов наружных коммунальных и иных сетей (коммуникаций) не будет производиться </a:t>
            </a: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90317" y="5302010"/>
            <a:ext cx="288032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395536" y="5802738"/>
            <a:ext cx="8568952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участок, образующий дворовую территорию  и подлежащий благоустройству,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 и передан в состав общего имущества </a:t>
            </a:r>
            <a:r>
              <a:rPr lang="ru-RU" sz="1400" b="1" u="sng" dirty="0" smtClean="0">
                <a:solidFill>
                  <a:srgbClr val="FF0000"/>
                </a:solidFill>
              </a:rPr>
              <a:t>многоквартирного дома </a:t>
            </a:r>
            <a:r>
              <a:rPr lang="ru-RU" sz="1400" b="1" dirty="0" smtClean="0">
                <a:solidFill>
                  <a:srgbClr val="002060"/>
                </a:solidFill>
              </a:rPr>
              <a:t>по договору управления;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107504" y="5949280"/>
            <a:ext cx="288032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бъект 2"/>
          <p:cNvSpPr txBox="1">
            <a:spLocks/>
          </p:cNvSpPr>
          <p:nvPr/>
        </p:nvSpPr>
        <p:spPr>
          <a:xfrm>
            <a:off x="395536" y="6497960"/>
            <a:ext cx="8928992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Наличие выбранного и реализованного в МКД способа управления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107504" y="6569968"/>
            <a:ext cx="288032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44638" y="3156287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 в 2020 году работ по текущему ремонту </a:t>
            </a:r>
          </a:p>
        </p:txBody>
      </p:sp>
    </p:spTree>
    <p:extLst>
      <p:ext uri="{BB962C8B-B14F-4D97-AF65-F5344CB8AC3E}">
        <p14:creationId xmlns="" xmlns:p14="http://schemas.microsoft.com/office/powerpoint/2010/main" val="1268106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90"/>
          <p:cNvGrpSpPr/>
          <p:nvPr/>
        </p:nvGrpSpPr>
        <p:grpSpPr>
          <a:xfrm>
            <a:off x="107504" y="6309320"/>
            <a:ext cx="8856984" cy="548680"/>
            <a:chOff x="179512" y="6269048"/>
            <a:chExt cx="8964488" cy="588952"/>
          </a:xfrm>
        </p:grpSpPr>
        <p:pic>
          <p:nvPicPr>
            <p:cNvPr id="32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6269048"/>
              <a:ext cx="4499992" cy="588951"/>
            </a:xfrm>
            <a:prstGeom prst="rect">
              <a:avLst/>
            </a:prstGeom>
            <a:noFill/>
          </p:spPr>
        </p:pic>
        <p:pic>
          <p:nvPicPr>
            <p:cNvPr id="33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6269048"/>
              <a:ext cx="4499992" cy="588952"/>
            </a:xfrm>
            <a:prstGeom prst="rect">
              <a:avLst/>
            </a:prstGeom>
            <a:noFill/>
          </p:spPr>
        </p:pic>
      </p:grpSp>
      <p:grpSp>
        <p:nvGrpSpPr>
          <p:cNvPr id="7" name="Группа 1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rgbClr val="E95C0C"/>
            </a:solidFill>
            <a:ln>
              <a:solidFill>
                <a:srgbClr val="E95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C:\Users\norm\Desktop\Для презентации\Для презентации\Городская среда (логотип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6524"/>
                </a:clrFrom>
                <a:clrTo>
                  <a:srgbClr val="EF65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0"/>
              <a:ext cx="1187624" cy="6490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83568" y="116632"/>
              <a:ext cx="460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3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КРАСНОЯРСКИЙ КРАЙ</a:t>
              </a:r>
              <a:endParaRPr lang="ru-RU" kern="13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40" name="Picture 5" descr="C:\Users\norm\Desktop\Для презентации\167504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4624"/>
              <a:ext cx="444629" cy="54128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7867575" y="116632"/>
            <a:ext cx="12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12</a:t>
            </a:r>
          </a:p>
          <a:p>
            <a:pPr algn="r"/>
            <a:endParaRPr lang="ru-RU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27584" y="908720"/>
            <a:ext cx="7776864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ОБЩЕГО СОБРАНИЯ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10.10.2019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15.11.2019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323528" y="1700808"/>
            <a:ext cx="5400601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Подготовка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827584" y="2060848"/>
            <a:ext cx="799288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определить время, место проведения общего собрания 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99592" y="2564904"/>
            <a:ext cx="824440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сформировать инициативную группу (жители, УК, ОМС) 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395536" y="2924944"/>
            <a:ext cx="5400601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Знать детали участия в проекте 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0" y="3429000"/>
            <a:ext cx="99726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Сформировать концепцию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благоустройства с учетом технического состояния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0" y="4149080"/>
            <a:ext cx="99726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Рассчитать стоимость благоустройства </a:t>
            </a:r>
          </a:p>
          <a:p>
            <a:pPr lvl="0" eaLnBrk="0" hangingPunct="0">
              <a:spcBef>
                <a:spcPct val="2000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0" y="4725144"/>
            <a:ext cx="99726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Рассчитать долю финансового участия собственников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0" y="5301208"/>
            <a:ext cx="99726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Решить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трудовом участие собственников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0" y="5805264"/>
            <a:ext cx="99726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уполномоченное лицо из числа собственников 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69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0"/>
          <p:cNvGrpSpPr/>
          <p:nvPr/>
        </p:nvGrpSpPr>
        <p:grpSpPr>
          <a:xfrm>
            <a:off x="107504" y="6309320"/>
            <a:ext cx="8856984" cy="548680"/>
            <a:chOff x="179512" y="6269048"/>
            <a:chExt cx="8964488" cy="588952"/>
          </a:xfrm>
        </p:grpSpPr>
        <p:pic>
          <p:nvPicPr>
            <p:cNvPr id="32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6269048"/>
              <a:ext cx="4499992" cy="588951"/>
            </a:xfrm>
            <a:prstGeom prst="rect">
              <a:avLst/>
            </a:prstGeom>
            <a:noFill/>
          </p:spPr>
        </p:pic>
        <p:pic>
          <p:nvPicPr>
            <p:cNvPr id="33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6269048"/>
              <a:ext cx="4499992" cy="588952"/>
            </a:xfrm>
            <a:prstGeom prst="rect">
              <a:avLst/>
            </a:prstGeom>
            <a:noFill/>
          </p:spPr>
        </p:pic>
      </p:grpSp>
      <p:grpSp>
        <p:nvGrpSpPr>
          <p:cNvPr id="3" name="Группа 1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rgbClr val="E95C0C"/>
            </a:solidFill>
            <a:ln>
              <a:solidFill>
                <a:srgbClr val="E95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C:\Users\norm\Desktop\Для презентации\Для презентации\Городская среда (логотип)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F6524"/>
                </a:clrFrom>
                <a:clrTo>
                  <a:srgbClr val="EF65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0"/>
              <a:ext cx="1187624" cy="6490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83568" y="116632"/>
              <a:ext cx="460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3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КРАСНОЯРСКИЙ КРАЙ</a:t>
              </a:r>
              <a:endParaRPr lang="ru-RU" kern="13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40" name="Picture 5" descr="C:\Users\norm\Desktop\Для презентации\167504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4624"/>
              <a:ext cx="444629" cy="54128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7867575" y="116632"/>
            <a:ext cx="127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 13</a:t>
            </a:r>
          </a:p>
          <a:p>
            <a:pPr algn="r"/>
            <a:endParaRPr lang="ru-RU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27584" y="548680"/>
            <a:ext cx="7776864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МОЖНО ВЫПОЛНИТЬ ПО ПРОЕКТУ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51520" y="772896"/>
          <a:ext cx="8712968" cy="60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8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Минимальный перечень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в себя комплексное благоустройство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✔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тротуара, дворового проезда, ремонт дороги, образующей проезд к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территории, прилегающей к многоквартирному дому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✔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освещения дворовых территорий с применением энергосберегающих технологий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✔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установку скамеек и урн для мусора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Дополнительный перечень </a:t>
                      </a:r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✔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оборудование детских площадок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✔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оборудование спортивных площадок</a:t>
                      </a:r>
                    </a:p>
                    <a:p>
                      <a:endParaRPr lang="ru-RU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✔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пешеходных дорожек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2735">
                <a:tc>
                  <a:txBody>
                    <a:bodyPr/>
                    <a:lstStyle/>
                    <a:p>
                      <a:pPr algn="just">
                        <a:buFont typeface="Arial" charset="0"/>
                        <a:buNone/>
                      </a:pPr>
                      <a:r>
                        <a:rPr lang="ru-RU" sz="135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135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5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Отказ от комплексного благоустройства </a:t>
                      </a:r>
                      <a:r>
                        <a:rPr lang="ru-RU" sz="135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минимальному перечню допускается при наличии в удовлетворительном состояние проезда и (или) освещения и (или) скамеек и (или) урн. Такой отказ отражается в протоколе общего собрания собственников.</a:t>
                      </a:r>
                      <a:endParaRPr lang="ru-RU" sz="135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Arial" charset="0"/>
                        <a:buNone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Техническое состояние подтверждается актом инвентаризации  дворовой территории (постановление Правительства Красноярского края №415-п от 18.07.17)</a:t>
                      </a:r>
                      <a:endParaRPr lang="ru-RU" sz="15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В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ыполняется при условии наличия минимального перечня в удовлетворительном состоянии, определенного по итогам проведенной инвентаризации дворовой территории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п.3.2</a:t>
                      </a:r>
                      <a:r>
                        <a:rPr lang="en-US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Порядка)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2760">
                <a:tc gridSpan="2">
                  <a:txBody>
                    <a:bodyPr/>
                    <a:lstStyle/>
                    <a:p>
                      <a:pPr algn="just">
                        <a:buFont typeface="Arial" charset="0"/>
                        <a:buNone/>
                      </a:pPr>
                      <a:endParaRPr lang="ru-RU" sz="15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ru-RU" sz="1500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23529" y="5877272"/>
            <a:ext cx="8820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При выполнении работ по ремонту дороги, образующей проезд к дворовой территории,      собственники  софинансирование в размере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2% не обеспечивают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445224"/>
            <a:ext cx="961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Приветствуется (поддерживается) комплексное благоустройство, при котором выполняются и минимальный,  и дополнительный перечни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69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0"/>
          <p:cNvGrpSpPr/>
          <p:nvPr/>
        </p:nvGrpSpPr>
        <p:grpSpPr>
          <a:xfrm>
            <a:off x="107504" y="6309320"/>
            <a:ext cx="8856984" cy="548680"/>
            <a:chOff x="179512" y="6269048"/>
            <a:chExt cx="8964488" cy="588952"/>
          </a:xfrm>
        </p:grpSpPr>
        <p:pic>
          <p:nvPicPr>
            <p:cNvPr id="32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6269048"/>
              <a:ext cx="4499992" cy="588951"/>
            </a:xfrm>
            <a:prstGeom prst="rect">
              <a:avLst/>
            </a:prstGeom>
            <a:noFill/>
          </p:spPr>
        </p:pic>
        <p:pic>
          <p:nvPicPr>
            <p:cNvPr id="33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6269048"/>
              <a:ext cx="4499992" cy="588952"/>
            </a:xfrm>
            <a:prstGeom prst="rect">
              <a:avLst/>
            </a:prstGeom>
            <a:noFill/>
          </p:spPr>
        </p:pic>
      </p:grpSp>
      <p:grpSp>
        <p:nvGrpSpPr>
          <p:cNvPr id="3" name="Группа 1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rgbClr val="E95C0C"/>
            </a:solidFill>
            <a:ln>
              <a:solidFill>
                <a:srgbClr val="E95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8" name="Picture 4" descr="C:\Users\norm\Desktop\Для презентации\Для презентации\Городская среда (логотип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6524"/>
                </a:clrFrom>
                <a:clrTo>
                  <a:srgbClr val="EF65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0"/>
              <a:ext cx="1187624" cy="6490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83568" y="116632"/>
              <a:ext cx="460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3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КРАСНОЯРСКИЙ КРАЙ</a:t>
              </a:r>
              <a:endParaRPr lang="ru-RU" kern="13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40" name="Picture 5" descr="C:\Users\norm\Desktop\Для презентации\167504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4624"/>
              <a:ext cx="444629" cy="54128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7867575" y="116632"/>
            <a:ext cx="12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Слайд  14</a:t>
            </a:r>
          </a:p>
          <a:p>
            <a:pPr algn="r"/>
            <a:endParaRPr lang="ru-RU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80528" y="620688"/>
            <a:ext cx="9649072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ПОРЯДКА ПОДАЧИ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ДОКУМЕНТОВ                                                                                                          В ОРГАН МЕСТНОГО САМОУПРАВЛЕНИЯ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ДЛЯ УЧАСТИЯ В ПРОЕКТЕ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1556792"/>
            <a:ext cx="8136904" cy="288032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1988840"/>
            <a:ext cx="8136904" cy="504056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2708920"/>
            <a:ext cx="8136904" cy="288032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212976"/>
            <a:ext cx="8136904" cy="648072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4005064"/>
            <a:ext cx="8136904" cy="288032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4509120"/>
            <a:ext cx="8136904" cy="504056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323528" y="1556792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23528" y="2132856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323528" y="2780928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323528" y="3284984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323528" y="4005064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323528" y="4509120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5229200"/>
            <a:ext cx="8136904" cy="360040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323528" y="5229200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323528" y="5877272"/>
            <a:ext cx="360040" cy="288032"/>
          </a:xfrm>
          <a:prstGeom prst="rightArrow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83568" y="5877272"/>
            <a:ext cx="8136904" cy="360040"/>
          </a:xfrm>
          <a:prstGeom prst="rect">
            <a:avLst/>
          </a:prstGeom>
          <a:solidFill>
            <a:srgbClr val="FF9933">
              <a:alpha val="30000"/>
            </a:srgbClr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827584" y="1484784"/>
            <a:ext cx="831641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Заявка на участие в проекте. Подается в установленном  ОМС порядке 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683568" y="1988840"/>
            <a:ext cx="8136904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Протокол общего собрания собственников помещений МКД </a:t>
            </a:r>
            <a:r>
              <a:rPr lang="ru-RU" sz="1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мероприятиями по текущему ремонту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683568" y="2636912"/>
            <a:ext cx="5400601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Пояснительная записка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683568" y="3212976"/>
            <a:ext cx="87129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Дизайн-проект. Паспорт благоустройства дворовой территории (при необходимости). </a:t>
            </a:r>
            <a:b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Выписка из ЕГРЮ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участок  (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границы с учетом придомовой территории!!!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827584" y="3933056"/>
            <a:ext cx="734481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8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Фотоматериалы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683568" y="5229200"/>
            <a:ext cx="867645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Информация об уровне оплаты за жилое помещение и коммунальные услуги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683568" y="4437112"/>
            <a:ext cx="8676456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8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Информация об общественной деятельности по благоустройству  дворовой территории  за последние 5 лет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683568" y="5877272"/>
            <a:ext cx="867645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Ф.И.О. представителя (представителей) заинтересованных лиц, 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уполномоченных</a:t>
            </a:r>
            <a:endParaRPr kumimoji="0" lang="ru-RU" sz="175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69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0"/>
          <p:cNvGrpSpPr/>
          <p:nvPr/>
        </p:nvGrpSpPr>
        <p:grpSpPr>
          <a:xfrm>
            <a:off x="107504" y="6309320"/>
            <a:ext cx="8856984" cy="548680"/>
            <a:chOff x="179512" y="6269048"/>
            <a:chExt cx="8964488" cy="588952"/>
          </a:xfrm>
        </p:grpSpPr>
        <p:pic>
          <p:nvPicPr>
            <p:cNvPr id="32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6269048"/>
              <a:ext cx="4499992" cy="588951"/>
            </a:xfrm>
            <a:prstGeom prst="rect">
              <a:avLst/>
            </a:prstGeom>
            <a:noFill/>
          </p:spPr>
        </p:pic>
        <p:pic>
          <p:nvPicPr>
            <p:cNvPr id="33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6269048"/>
              <a:ext cx="4499992" cy="588952"/>
            </a:xfrm>
            <a:prstGeom prst="rect">
              <a:avLst/>
            </a:prstGeom>
            <a:noFill/>
          </p:spPr>
        </p:pic>
      </p:grpSp>
      <p:grpSp>
        <p:nvGrpSpPr>
          <p:cNvPr id="3" name="Группа 1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rgbClr val="E95C0C"/>
            </a:solidFill>
            <a:ln>
              <a:solidFill>
                <a:srgbClr val="E95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C:\Users\norm\Desktop\Для презентации\Для презентации\Городская среда (логотип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6524"/>
                </a:clrFrom>
                <a:clrTo>
                  <a:srgbClr val="EF65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0"/>
              <a:ext cx="1187624" cy="6490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83568" y="116632"/>
              <a:ext cx="460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3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КРАСНОЯРСКИЙ КРАЙ</a:t>
              </a:r>
              <a:endParaRPr lang="ru-RU" kern="13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40" name="Picture 5" descr="C:\Users\norm\Desktop\Для презентации\167504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4624"/>
              <a:ext cx="444629" cy="54128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7867575" y="116632"/>
            <a:ext cx="127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 15</a:t>
            </a:r>
            <a:endParaRPr lang="en-US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03040" y="584685"/>
            <a:ext cx="7776864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 ПРОЕКТ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8791" y="1887112"/>
            <a:ext cx="878497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E95C0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solidFill>
                  <a:srgbClr val="E95C0C"/>
                </a:solidFill>
                <a:latin typeface="Times New Roman" pitchFamily="18" charset="0"/>
                <a:cs typeface="Times New Roman" pitchFamily="18" charset="0"/>
              </a:rPr>
              <a:t>Дизайн-проект</a:t>
            </a:r>
            <a:r>
              <a:rPr lang="ru-RU" sz="1800" dirty="0" smtClean="0">
                <a:solidFill>
                  <a:srgbClr val="E95C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отражение архитектурно-дизайнерских и функционально-планировочных решений, определяющих облик, характер и виды использования территории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377051" y="2537688"/>
            <a:ext cx="878497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ДИЗАЙН-ПРОЕКТА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863761" y="2905510"/>
            <a:ext cx="765207" cy="342146"/>
          </a:xfrm>
          <a:prstGeom prst="straightConnector1">
            <a:avLst/>
          </a:prstGeom>
          <a:ln w="25400">
            <a:solidFill>
              <a:srgbClr val="E95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9592" y="3293697"/>
            <a:ext cx="1368152" cy="646331"/>
          </a:xfrm>
          <a:prstGeom prst="rect">
            <a:avLst/>
          </a:prstGeom>
          <a:solidFill>
            <a:srgbClr val="FF9900">
              <a:alpha val="30000"/>
            </a:srgbClr>
          </a:solidFill>
          <a:ln w="25400">
            <a:solidFill>
              <a:srgbClr val="E95C0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Текстовая часть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1340" y="3296725"/>
            <a:ext cx="3370893" cy="646331"/>
          </a:xfrm>
          <a:prstGeom prst="rect">
            <a:avLst/>
          </a:prstGeom>
          <a:solidFill>
            <a:srgbClr val="FF9900">
              <a:alpha val="30000"/>
            </a:srgbClr>
          </a:solidFill>
          <a:ln w="25400">
            <a:solidFill>
              <a:srgbClr val="E95C0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Визуальный перечень элементов благоустройства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312033" y="2923620"/>
            <a:ext cx="0" cy="324036"/>
          </a:xfrm>
          <a:prstGeom prst="straightConnector1">
            <a:avLst/>
          </a:prstGeom>
          <a:ln w="25400">
            <a:solidFill>
              <a:srgbClr val="E95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34685" y="3293697"/>
            <a:ext cx="1745219" cy="646331"/>
          </a:xfrm>
          <a:prstGeom prst="rect">
            <a:avLst/>
          </a:prstGeom>
          <a:solidFill>
            <a:srgbClr val="FF9900">
              <a:alpha val="30000"/>
            </a:srgbClr>
          </a:solidFill>
          <a:ln w="25400">
            <a:solidFill>
              <a:srgbClr val="E95C0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112233" y="2935998"/>
            <a:ext cx="936104" cy="311658"/>
          </a:xfrm>
          <a:prstGeom prst="straightConnector1">
            <a:avLst/>
          </a:prstGeom>
          <a:ln w="25400">
            <a:solidFill>
              <a:srgbClr val="E95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5272" y="4022106"/>
            <a:ext cx="8938801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Дизайн-проект должен быть согласован с</a:t>
            </a:r>
            <a:r>
              <a:rPr lang="en-US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уполномоченным лицом из числа собственников помещений в соответствии с протоколом общего собрания собственников</a:t>
            </a:r>
            <a:endParaRPr lang="ru-RU" sz="17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-18469" y="970616"/>
            <a:ext cx="91440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E95C0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solidFill>
                  <a:srgbClr val="E95C0C"/>
                </a:solidFill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комплекс ключевых положений (идей, принципов), дающих целостное представление о проекте, способствующий его пониманию и определяющий методологию разработки и организации процесса реализации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053" y="4893673"/>
            <a:ext cx="8780816" cy="116955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7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**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</a:t>
            </a: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дополнительным перечнем работ </a:t>
            </a:r>
            <a:r>
              <a:rPr lang="ru-RU" sz="17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br>
              <a:rPr lang="ru-RU" sz="17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</a:t>
            </a:r>
            <a:r>
              <a:rPr lang="ru-RU" sz="175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(специалистов) архитекторов</a:t>
            </a:r>
            <a:r>
              <a:rPr lang="ru-RU" sz="175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размещение детского (спортивного) оборудования и пешеходных дорожек с учетом функционального зонирования, принимая во внимание уже расположенное оборудование.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248169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0"/>
          <p:cNvGrpSpPr/>
          <p:nvPr/>
        </p:nvGrpSpPr>
        <p:grpSpPr>
          <a:xfrm>
            <a:off x="107504" y="6309320"/>
            <a:ext cx="8856984" cy="548680"/>
            <a:chOff x="179512" y="6269048"/>
            <a:chExt cx="8964488" cy="588952"/>
          </a:xfrm>
        </p:grpSpPr>
        <p:pic>
          <p:nvPicPr>
            <p:cNvPr id="32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6269048"/>
              <a:ext cx="4499992" cy="588951"/>
            </a:xfrm>
            <a:prstGeom prst="rect">
              <a:avLst/>
            </a:prstGeom>
            <a:noFill/>
          </p:spPr>
        </p:pic>
        <p:pic>
          <p:nvPicPr>
            <p:cNvPr id="33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6269048"/>
              <a:ext cx="4499992" cy="588952"/>
            </a:xfrm>
            <a:prstGeom prst="rect">
              <a:avLst/>
            </a:prstGeom>
            <a:noFill/>
          </p:spPr>
        </p:pic>
      </p:grpSp>
      <p:grpSp>
        <p:nvGrpSpPr>
          <p:cNvPr id="3" name="Группа 1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rgbClr val="E95C0C"/>
            </a:solidFill>
            <a:ln>
              <a:solidFill>
                <a:srgbClr val="E95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C:\Users\norm\Desktop\Для презентации\Для презентации\Городская среда (логотип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6524"/>
                </a:clrFrom>
                <a:clrTo>
                  <a:srgbClr val="EF65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0"/>
              <a:ext cx="1187624" cy="6490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83568" y="116632"/>
              <a:ext cx="460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3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КРАСНОЯРСКИЙ КРАЙ</a:t>
              </a:r>
              <a:endParaRPr lang="ru-RU" kern="13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40" name="Picture 5" descr="C:\Users\norm\Desktop\Для презентации\167504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4624"/>
              <a:ext cx="444629" cy="54128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7867575" y="116632"/>
            <a:ext cx="127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 16</a:t>
            </a:r>
            <a:endParaRPr lang="en-US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37528" y="692696"/>
            <a:ext cx="9181528" cy="432047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ПРИМЕРНОЕ ОФОРМЛЕНИЕ ДИЗАЙН-ПРОЕКТА БЕЗ РЕМОНТА ДОРОГИ, ОБРАЗУЮЩЕЙ ПРОЕЗД К ТЕРРИТОРИИ, ПРИЛЕГАЮЩЕЙ К МНОГОКВАРТИРНОМУ ДОМУ</a:t>
            </a:r>
            <a:endParaRPr kumimoji="0" lang="ru-RU" sz="15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 l="4331" t="21807" r="33851" b="4048"/>
          <a:stretch>
            <a:fillRect/>
          </a:stretch>
        </p:blipFill>
        <p:spPr bwMode="auto">
          <a:xfrm>
            <a:off x="395536" y="1268760"/>
            <a:ext cx="8352928" cy="54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69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0"/>
          <p:cNvGrpSpPr/>
          <p:nvPr/>
        </p:nvGrpSpPr>
        <p:grpSpPr>
          <a:xfrm>
            <a:off x="107504" y="6309320"/>
            <a:ext cx="8856984" cy="548680"/>
            <a:chOff x="179512" y="6269048"/>
            <a:chExt cx="8964488" cy="588952"/>
          </a:xfrm>
        </p:grpSpPr>
        <p:pic>
          <p:nvPicPr>
            <p:cNvPr id="32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6269048"/>
              <a:ext cx="4499992" cy="588951"/>
            </a:xfrm>
            <a:prstGeom prst="rect">
              <a:avLst/>
            </a:prstGeom>
            <a:noFill/>
          </p:spPr>
        </p:pic>
        <p:pic>
          <p:nvPicPr>
            <p:cNvPr id="33" name="Picture 2" descr="C:\Users\norm\Desktop\Для презентации\Для презентации\Цветовая лин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6269048"/>
              <a:ext cx="4499992" cy="588952"/>
            </a:xfrm>
            <a:prstGeom prst="rect">
              <a:avLst/>
            </a:prstGeom>
            <a:noFill/>
          </p:spPr>
        </p:pic>
      </p:grpSp>
      <p:grpSp>
        <p:nvGrpSpPr>
          <p:cNvPr id="3" name="Группа 15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rgbClr val="E95C0C"/>
            </a:solidFill>
            <a:ln>
              <a:solidFill>
                <a:srgbClr val="E95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C:\Users\norm\Desktop\Для презентации\Для презентации\Городская среда (логотип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6524"/>
                </a:clrFrom>
                <a:clrTo>
                  <a:srgbClr val="EF65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0"/>
              <a:ext cx="1187624" cy="6490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83568" y="116632"/>
              <a:ext cx="460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3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КРАСНОЯРСКИЙ КРАЙ</a:t>
              </a:r>
              <a:endParaRPr lang="ru-RU" kern="13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40" name="Picture 5" descr="C:\Users\norm\Desktop\Для презентации\167504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4624"/>
              <a:ext cx="444629" cy="54128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7867575" y="116632"/>
            <a:ext cx="127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 17</a:t>
            </a:r>
          </a:p>
          <a:p>
            <a:pPr algn="r"/>
            <a:endParaRPr lang="ru-RU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37528" y="692696"/>
            <a:ext cx="9181528" cy="432047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ПРИМЕРНОЕ ОФОРМЛЕНИЕ ДИЗАЙН-ПРОЕКТА С РЕМОНТОМ ДОРОГИ, ОБРАЗУЮЩЕЙ ПРОЕЗД К ТЕРРИТОРИИ, ПРИЛЕГАЮЩЕЙ К МНОГОКВАРТИРНОМУ ДОМУ</a:t>
            </a:r>
            <a:endParaRPr kumimoji="0" lang="ru-RU" sz="15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 l="1256" t="23077" r="38744" b="7692"/>
          <a:stretch>
            <a:fillRect/>
          </a:stretch>
        </p:blipFill>
        <p:spPr bwMode="auto">
          <a:xfrm>
            <a:off x="179512" y="1196752"/>
            <a:ext cx="8784976" cy="549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69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6"/>
          <p:cNvGrpSpPr/>
          <p:nvPr/>
        </p:nvGrpSpPr>
        <p:grpSpPr>
          <a:xfrm>
            <a:off x="0" y="0"/>
            <a:ext cx="9144000" cy="649050"/>
            <a:chOff x="0" y="0"/>
            <a:chExt cx="9144000" cy="649050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0"/>
              <a:ext cx="9144000" cy="649050"/>
              <a:chOff x="0" y="0"/>
              <a:chExt cx="9144000" cy="64905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0" y="0"/>
                <a:ext cx="9144000" cy="620688"/>
              </a:xfrm>
              <a:prstGeom prst="rect">
                <a:avLst/>
              </a:prstGeom>
              <a:solidFill>
                <a:srgbClr val="E95C0C"/>
              </a:solidFill>
              <a:ln>
                <a:solidFill>
                  <a:srgbClr val="E95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4" descr="C:\Users\norm\Desktop\Для презентации\Для презентации\Городская среда (логотип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EF6524"/>
                  </a:clrFrom>
                  <a:clrTo>
                    <a:srgbClr val="EF6524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20272" y="0"/>
                <a:ext cx="1187624" cy="649050"/>
              </a:xfrm>
              <a:prstGeom prst="rect">
                <a:avLst/>
              </a:prstGeom>
              <a:noFill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83568" y="116632"/>
                <a:ext cx="4608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kern="1300" dirty="0" smtClean="0">
                    <a:solidFill>
                      <a:schemeClr val="bg1"/>
                    </a:solidFill>
                    <a:latin typeface="Calibri Light" pitchFamily="34" charset="0"/>
                    <a:cs typeface="Calibri Light" pitchFamily="34" charset="0"/>
                  </a:rPr>
                  <a:t>КРАСНОЯРСКИЙ КРАЙ</a:t>
                </a:r>
                <a:endParaRPr lang="ru-RU" kern="1300" dirty="0">
                  <a:solidFill>
                    <a:schemeClr val="bg1"/>
                  </a:solidFill>
                  <a:latin typeface="Calibri Light" pitchFamily="34" charset="0"/>
                  <a:cs typeface="Calibri Light" pitchFamily="34" charset="0"/>
                </a:endParaRPr>
              </a:p>
            </p:txBody>
          </p:sp>
          <p:pic>
            <p:nvPicPr>
              <p:cNvPr id="33" name="Picture 5" descr="C:\Users\norm\Desktop\Для презентации\167504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504" y="44624"/>
                <a:ext cx="444629" cy="541288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7867575" y="116632"/>
              <a:ext cx="12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Слайд 18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59632" y="54868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ДИЗАЙН-ПРОЕКТЫ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764704"/>
            <a:ext cx="835292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г. ДУДИНКА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оформления дизайн-проекта дворовой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p06\Downloads\doc01557920190919053639_page-0001.jpg"/>
          <p:cNvPicPr>
            <a:picLocks noChangeAspect="1" noChangeArrowheads="1"/>
          </p:cNvPicPr>
          <p:nvPr/>
        </p:nvPicPr>
        <p:blipFill>
          <a:blip r:embed="rId4" cstate="print"/>
          <a:srcRect t="5660" r="5337"/>
          <a:stretch>
            <a:fillRect/>
          </a:stretch>
        </p:blipFill>
        <p:spPr bwMode="auto">
          <a:xfrm rot="16200000">
            <a:off x="1929434" y="-49115"/>
            <a:ext cx="5733256" cy="8080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0364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527D55"/>
      </a:hlink>
      <a:folHlink>
        <a:srgbClr val="365339"/>
      </a:folHlink>
    </a:clrScheme>
    <a:fontScheme name="Минстро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19841</TotalTime>
  <Words>734</Words>
  <Application>Microsoft Office PowerPoint</Application>
  <PresentationFormat>Экран (4:3)</PresentationFormat>
  <Paragraphs>94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p126</dc:creator>
  <cp:lastModifiedBy>user</cp:lastModifiedBy>
  <cp:revision>2089</cp:revision>
  <cp:lastPrinted>2017-03-02T03:15:55Z</cp:lastPrinted>
  <dcterms:created xsi:type="dcterms:W3CDTF">2014-08-27T02:22:58Z</dcterms:created>
  <dcterms:modified xsi:type="dcterms:W3CDTF">2019-10-09T01:38:56Z</dcterms:modified>
</cp:coreProperties>
</file>